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356" r:id="rId3"/>
    <p:sldId id="357" r:id="rId4"/>
    <p:sldId id="256" r:id="rId5"/>
    <p:sldId id="257" r:id="rId6"/>
    <p:sldId id="276" r:id="rId7"/>
    <p:sldId id="258" r:id="rId8"/>
    <p:sldId id="291" r:id="rId9"/>
    <p:sldId id="292" r:id="rId10"/>
    <p:sldId id="277" r:id="rId11"/>
    <p:sldId id="259" r:id="rId12"/>
    <p:sldId id="278" r:id="rId13"/>
    <p:sldId id="260" r:id="rId14"/>
    <p:sldId id="484" r:id="rId15"/>
    <p:sldId id="261" r:id="rId16"/>
    <p:sldId id="426" r:id="rId17"/>
    <p:sldId id="279" r:id="rId18"/>
    <p:sldId id="262" r:id="rId19"/>
    <p:sldId id="485" r:id="rId20"/>
    <p:sldId id="263" r:id="rId21"/>
    <p:sldId id="486" r:id="rId22"/>
    <p:sldId id="264" r:id="rId23"/>
    <p:sldId id="265" r:id="rId24"/>
    <p:sldId id="266" r:id="rId25"/>
    <p:sldId id="267" r:id="rId26"/>
    <p:sldId id="281" r:id="rId27"/>
    <p:sldId id="268" r:id="rId28"/>
    <p:sldId id="282" r:id="rId29"/>
    <p:sldId id="269" r:id="rId30"/>
    <p:sldId id="299" r:id="rId31"/>
    <p:sldId id="298" r:id="rId32"/>
    <p:sldId id="270" r:id="rId33"/>
    <p:sldId id="283" r:id="rId34"/>
    <p:sldId id="271" r:id="rId35"/>
    <p:sldId id="286" r:id="rId36"/>
    <p:sldId id="287" r:id="rId37"/>
    <p:sldId id="288" r:id="rId38"/>
    <p:sldId id="284" r:id="rId39"/>
    <p:sldId id="272" r:id="rId40"/>
    <p:sldId id="289" r:id="rId41"/>
    <p:sldId id="285" r:id="rId42"/>
    <p:sldId id="273" r:id="rId43"/>
    <p:sldId id="290"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27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notesMaster" Target="notesMasters/notesMaster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7711F-A206-4DC7-AF99-0C91983D5033}"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C78E5-9099-488C-8035-1F20A2D9FBCC}"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D1710A3-28DA-4BEF-BAC9-181BC21C605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ED1710A3-28DA-4BEF-BAC9-181BC21C605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ED1710A3-28DA-4BEF-BAC9-181BC21C6050}"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D1710A3-28DA-4BEF-BAC9-181BC21C6050}"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710A3-28DA-4BEF-BAC9-181BC21C6050}"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D1710A3-28DA-4BEF-BAC9-181BC21C605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D1710A3-28DA-4BEF-BAC9-181BC21C605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CAB851-724E-4963-95AE-F5C37F4EFEDC}"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710A3-28DA-4BEF-BAC9-181BC21C6050}"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AB851-724E-4963-95AE-F5C37F4EFEDC}"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www.youtube.com/watch?v=WhYe6REdljw" TargetMode="External"/><Relationship Id="rId1" Type="http://schemas.openxmlformats.org/officeDocument/2006/relationships/hyperlink" Target="https://www.youtube.com/watch?v=05ee61Bu-Ok&amp;t=1s"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youtube.com/watch?v=kwLbSx9BNbU"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0.wdp"/><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www.youtube.com/watch?v=WgKCUjPcDY0" TargetMode="Externa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55.xml.rels><?xml version="1.0" encoding="UTF-8" standalone="yes"?>
<Relationships xmlns="http://schemas.openxmlformats.org/package/2006/relationships"><Relationship Id="rId9" Type="http://schemas.openxmlformats.org/officeDocument/2006/relationships/hyperlink" Target="https://www.healthline.com/health/sickle-cell-anemia" TargetMode="External"/><Relationship Id="rId8" Type="http://schemas.openxmlformats.org/officeDocument/2006/relationships/hyperlink" Target="https://www.healthline.com/health/airway-obstruction" TargetMode="External"/><Relationship Id="rId7" Type="http://schemas.openxmlformats.org/officeDocument/2006/relationships/hyperlink" Target="https://pubmed.ncbi.nlm.nih.gov/26374905/" TargetMode="External"/><Relationship Id="rId6" Type="http://schemas.openxmlformats.org/officeDocument/2006/relationships/hyperlink" Target="https://www.healthline.com/health/cystic-fibrosis" TargetMode="External"/><Relationship Id="rId5" Type="http://schemas.openxmlformats.org/officeDocument/2006/relationships/hyperlink" Target="https://www.healthline.com/health/copd/exercise" TargetMode="External"/><Relationship Id="rId4" Type="http://schemas.openxmlformats.org/officeDocument/2006/relationships/hyperlink" Target="https://www.healthline.com/health/copd/spirometry-score" TargetMode="External"/><Relationship Id="rId3" Type="http://schemas.openxmlformats.org/officeDocument/2006/relationships/hyperlink" Target="https://www.healthline.com/health/quit-smoking" TargetMode="External"/><Relationship Id="rId2" Type="http://schemas.openxmlformats.org/officeDocument/2006/relationships/hyperlink" Target="https://www.healthline.com/health/copd" TargetMode="External"/><Relationship Id="rId12" Type="http://schemas.openxmlformats.org/officeDocument/2006/relationships/slideLayout" Target="../slideLayouts/slideLayout7.xml"/><Relationship Id="rId11" Type="http://schemas.openxmlformats.org/officeDocument/2006/relationships/hyperlink" Target="https://www.healthline.com/health/atelectasis" TargetMode="External"/><Relationship Id="rId10" Type="http://schemas.openxmlformats.org/officeDocument/2006/relationships/hyperlink" Target="https://www.healthline.com/health/get-serious-about-severe-asthma/breathing-exercises-severe-asthma#1" TargetMode="External"/><Relationship Id="rId1" Type="http://schemas.openxmlformats.org/officeDocument/2006/relationships/hyperlink" Target="https://www.healthline.com/health/pneumonia" TargetMode="Externa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s://www.healthline.com/health/copd/exercise" TargetMode="External"/><Relationship Id="rId4" Type="http://schemas.openxmlformats.org/officeDocument/2006/relationships/hyperlink" Target="https://www.healthline.com/health/copd/spirometry-score" TargetMode="External"/><Relationship Id="rId3" Type="http://schemas.openxmlformats.org/officeDocument/2006/relationships/hyperlink" Target="https://www.healthline.com/health/quit-smoking" TargetMode="External"/><Relationship Id="rId2" Type="http://schemas.openxmlformats.org/officeDocument/2006/relationships/hyperlink" Target="https://www.healthline.com/health/copd" TargetMode="External"/><Relationship Id="rId1" Type="http://schemas.openxmlformats.org/officeDocument/2006/relationships/image" Target="../media/image4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image" Target="../media/image45.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7.wmf"/><Relationship Id="rId1"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457200"/>
            <a:ext cx="7103110" cy="1715770"/>
          </a:xfrm>
        </p:spPr>
        <p:txBody>
          <a:bodyPr>
            <a:normAutofit fontScale="90000"/>
          </a:bodyPr>
          <a:lstStyle/>
          <a:p>
            <a:br>
              <a:rPr lang="en-IN" altLang="en-US" dirty="0"/>
            </a:br>
            <a:br>
              <a:rPr lang="en-IN" altLang="en-US" dirty="0"/>
            </a:br>
            <a:br>
              <a:rPr lang="en-IN" altLang="en-US" dirty="0"/>
            </a:br>
            <a:br>
              <a:rPr lang="en-IN" altLang="en-US" dirty="0"/>
            </a:br>
            <a:br>
              <a:rPr lang="en-IN" altLang="en-US" dirty="0"/>
            </a:br>
            <a:br>
              <a:rPr lang="en-IN" altLang="en-US" dirty="0"/>
            </a:br>
            <a:br>
              <a:rPr lang="en-IN" altLang="en-US" dirty="0"/>
            </a:br>
            <a:br>
              <a:rPr lang="en-IN" altLang="en-US" dirty="0"/>
            </a:br>
            <a:br>
              <a:rPr lang="en-IN" altLang="en-US" dirty="0"/>
            </a:br>
            <a:br>
              <a:rPr lang="en-IN" altLang="en-US" dirty="0"/>
            </a:br>
            <a:r>
              <a:rPr lang="en-IN" altLang="en-US" dirty="0"/>
              <a:t> </a:t>
            </a:r>
            <a:endParaRPr lang="en-US" dirty="0"/>
          </a:p>
        </p:txBody>
      </p:sp>
      <p:sp>
        <p:nvSpPr>
          <p:cNvPr id="3" name="Subtitle 2"/>
          <p:cNvSpPr>
            <a:spLocks noGrp="1"/>
          </p:cNvSpPr>
          <p:nvPr>
            <p:ph type="subTitle" idx="1"/>
          </p:nvPr>
        </p:nvSpPr>
        <p:spPr>
          <a:xfrm>
            <a:off x="5760085" y="4941570"/>
            <a:ext cx="6266180" cy="1678940"/>
          </a:xfrm>
        </p:spPr>
        <p:txBody>
          <a:bodyPr>
            <a:normAutofit lnSpcReduction="20000"/>
          </a:bodyPr>
          <a:lstStyle/>
          <a:p>
            <a:r>
              <a:rPr lang="en-US" dirty="0"/>
              <a:t>By</a:t>
            </a:r>
            <a:endParaRPr lang="en-US" dirty="0"/>
          </a:p>
          <a:p>
            <a:endParaRPr lang="en-US" dirty="0"/>
          </a:p>
          <a:p>
            <a:r>
              <a:rPr lang="en-US" dirty="0">
                <a:solidFill>
                  <a:schemeClr val="accent2"/>
                </a:solidFill>
              </a:rPr>
              <a:t>Dr. </a:t>
            </a:r>
            <a:r>
              <a:rPr lang="en-US" dirty="0" err="1">
                <a:solidFill>
                  <a:schemeClr val="accent2"/>
                </a:solidFill>
              </a:rPr>
              <a:t>Srividya</a:t>
            </a:r>
            <a:r>
              <a:rPr lang="en-US" dirty="0">
                <a:solidFill>
                  <a:schemeClr val="accent2"/>
                </a:solidFill>
              </a:rPr>
              <a:t> R</a:t>
            </a:r>
            <a:endParaRPr lang="en-IN" altLang="en-US" dirty="0">
              <a:solidFill>
                <a:schemeClr val="accent2"/>
              </a:solidFill>
            </a:endParaRPr>
          </a:p>
          <a:p>
            <a:r>
              <a:rPr lang="en-US" dirty="0">
                <a:solidFill>
                  <a:schemeClr val="accent2"/>
                </a:solidFill>
              </a:rPr>
              <a:t>Associate Professor</a:t>
            </a:r>
            <a:r>
              <a:rPr lang="en-IN" altLang="en-US" dirty="0">
                <a:solidFill>
                  <a:schemeClr val="accent2"/>
                </a:solidFill>
              </a:rPr>
              <a:t>, </a:t>
            </a:r>
            <a:r>
              <a:rPr lang="en-US" dirty="0">
                <a:solidFill>
                  <a:schemeClr val="accent2"/>
                </a:solidFill>
              </a:rPr>
              <a:t>Dept of ISE</a:t>
            </a:r>
            <a:endParaRPr lang="en-US" dirty="0">
              <a:solidFill>
                <a:schemeClr val="accent2"/>
              </a:solidFill>
            </a:endParaRPr>
          </a:p>
        </p:txBody>
      </p:sp>
      <p:graphicFrame>
        <p:nvGraphicFramePr>
          <p:cNvPr id="4" name="Object 3"/>
          <p:cNvGraphicFramePr/>
          <p:nvPr/>
        </p:nvGraphicFramePr>
        <p:xfrm>
          <a:off x="755650" y="2562860"/>
          <a:ext cx="5096510" cy="3651885"/>
        </p:xfrm>
        <a:graphic>
          <a:graphicData uri="http://schemas.openxmlformats.org/presentationml/2006/ole">
            <mc:AlternateContent xmlns:mc="http://schemas.openxmlformats.org/markup-compatibility/2006">
              <mc:Choice xmlns:v="urn:schemas-microsoft-com:vml" Requires="v">
                <p:oleObj spid="_x0000_s5" name="" r:id="rId1" imgW="3638550" imgH="2197100" progId="Paint.Picture">
                  <p:embed/>
                </p:oleObj>
              </mc:Choice>
              <mc:Fallback>
                <p:oleObj name="" r:id="rId1" imgW="3638550" imgH="2197100" progId="Paint.Picture">
                  <p:embed/>
                  <p:pic>
                    <p:nvPicPr>
                      <p:cNvPr id="0" name="Picture 4"/>
                      <p:cNvPicPr/>
                      <p:nvPr/>
                    </p:nvPicPr>
                    <p:blipFill>
                      <a:blip r:embed="rId2"/>
                      <a:stretch>
                        <a:fillRect/>
                      </a:stretch>
                    </p:blipFill>
                    <p:spPr>
                      <a:xfrm>
                        <a:off x="755650" y="2562860"/>
                        <a:ext cx="5096510" cy="3651885"/>
                      </a:xfrm>
                      <a:prstGeom prst="rect">
                        <a:avLst/>
                      </a:prstGeom>
                    </p:spPr>
                  </p:pic>
                </p:oleObj>
              </mc:Fallback>
            </mc:AlternateContent>
          </a:graphicData>
        </a:graphic>
      </p:graphicFrame>
      <p:pic>
        <p:nvPicPr>
          <p:cNvPr id="6" name="Picture 5" descr="CMRIT A++ Logo-01"/>
          <p:cNvPicPr>
            <a:picLocks noChangeAspect="1"/>
          </p:cNvPicPr>
          <p:nvPr/>
        </p:nvPicPr>
        <p:blipFill>
          <a:blip r:embed="rId3"/>
          <a:stretch>
            <a:fillRect/>
          </a:stretch>
        </p:blipFill>
        <p:spPr>
          <a:xfrm>
            <a:off x="10252710" y="315595"/>
            <a:ext cx="1419225" cy="943610"/>
          </a:xfrm>
          <a:prstGeom prst="rect">
            <a:avLst/>
          </a:prstGeom>
        </p:spPr>
      </p:pic>
      <p:sp>
        <p:nvSpPr>
          <p:cNvPr id="7" name="Text Box 6"/>
          <p:cNvSpPr txBox="1"/>
          <p:nvPr/>
        </p:nvSpPr>
        <p:spPr>
          <a:xfrm>
            <a:off x="360045" y="512445"/>
            <a:ext cx="9971405" cy="1568450"/>
          </a:xfrm>
          <a:prstGeom prst="rect">
            <a:avLst/>
          </a:prstGeom>
          <a:noFill/>
        </p:spPr>
        <p:txBody>
          <a:bodyPr wrap="square" rtlCol="0">
            <a:spAutoFit/>
          </a:bodyPr>
          <a:p>
            <a:pPr algn="ctr"/>
            <a:r>
              <a:rPr lang="en-IN" altLang="en-US" sz="4800" dirty="0">
                <a:sym typeface="+mn-ea"/>
              </a:rPr>
              <a:t>BIOLOGY FOR COMPUTER ENGINEERS</a:t>
            </a:r>
            <a:r>
              <a:rPr lang="en-US" sz="4800" dirty="0">
                <a:sym typeface="+mn-ea"/>
              </a:rPr>
              <a:t>- </a:t>
            </a:r>
            <a:r>
              <a:rPr lang="en-IN" altLang="en-US" sz="4800" dirty="0">
                <a:sym typeface="+mn-ea"/>
              </a:rPr>
              <a:t>BBO</a:t>
            </a:r>
            <a:r>
              <a:rPr lang="en-US" sz="4800" dirty="0">
                <a:sym typeface="+mn-ea"/>
              </a:rPr>
              <a:t>C</a:t>
            </a:r>
            <a:r>
              <a:rPr lang="en-IN" altLang="en-US" sz="4800" dirty="0">
                <a:sym typeface="+mn-ea"/>
              </a:rPr>
              <a:t>407</a:t>
            </a:r>
            <a:endParaRPr lang="en-US" sz="4800"/>
          </a:p>
        </p:txBody>
      </p:sp>
      <p:sp>
        <p:nvSpPr>
          <p:cNvPr id="8" name="Text Box 7"/>
          <p:cNvSpPr txBox="1"/>
          <p:nvPr/>
        </p:nvSpPr>
        <p:spPr>
          <a:xfrm>
            <a:off x="7068820" y="2404745"/>
            <a:ext cx="3953510" cy="706755"/>
          </a:xfrm>
          <a:prstGeom prst="rect">
            <a:avLst/>
          </a:prstGeom>
          <a:noFill/>
        </p:spPr>
        <p:txBody>
          <a:bodyPr wrap="square" rtlCol="0">
            <a:spAutoFit/>
          </a:bodyPr>
          <a:p>
            <a:pPr algn="ctr"/>
            <a:r>
              <a:rPr lang="en-IN" altLang="en-US" sz="4000"/>
              <a:t>Module -3                                                                                                                                                                                                                                                                                                                                                                                                                                                                                                                                                                                                                                                                                                                                                                                                                                                                                                                                                                                                                                                                                                                                                                                                                                                                                                                                                                                                                                                                                                                                                                                                                                                                                                                                                                                                                                                                                                                                                                                                                                                                                                                                                                                                                                                                                                                                                                                                                                                                                                                                                                                                                                                                                                                                                                                                                                                                                                                                                                                                                                                                                                                                                                                                                                                                                                                                                                                                                                                                                                                                                                                                                                                                                                                                                                                                                                                                                                                                                                                                                                                                                                                                                                                                                                                                                                                                                                                                                                                                                                                                                                                                                                                                                                                                                                                                                                                                                                                                                                                                                                                                                                                                                                                                                                                                                                                                                                                                                                                                                                                                                                                                                                                                                                                                                                                                                                                                                                                                                                                                                                                                                                                                                                                                                                                                                                                                                                                                                                                                                                                                                                                                                                                                                                                                                                                                                                                                                                                                                                                                                                                                                                                                                                                                                                                                                                                                                                                                                                                                                                                                                                                                                                                                                                                                                                                                                                                                                                                                                                                                                                                                                                                                                                                                                                                                                                                                                                                                                                                                                                                                                                                                                                                                                                                                                                                                                                                                                                                                                                                                                                                                                                                                                                                                                                                                                                                                                                                                                                                                                                                                                                                                                                                                                                                                                                                                                                                                                                                                                                                                                                                                                                                                                                                                                                                                                                                                                                                                                                                                                                                                                                                                                                                                                                                                                                                                                                </a:t>
            </a:r>
            <a:endParaRPr lang="en-IN" altLang="en-US" sz="4000"/>
          </a:p>
        </p:txBody>
      </p:sp>
      <p:sp>
        <p:nvSpPr>
          <p:cNvPr id="9" name="Text Box 8"/>
          <p:cNvSpPr txBox="1"/>
          <p:nvPr/>
        </p:nvSpPr>
        <p:spPr>
          <a:xfrm>
            <a:off x="6210935" y="3437890"/>
            <a:ext cx="5735955" cy="1198880"/>
          </a:xfrm>
          <a:prstGeom prst="rect">
            <a:avLst/>
          </a:prstGeom>
          <a:noFill/>
        </p:spPr>
        <p:txBody>
          <a:bodyPr wrap="square" rtlCol="0">
            <a:spAutoFit/>
          </a:bodyPr>
          <a:p>
            <a:pPr algn="ctr">
              <a:buClrTx/>
              <a:buSzTx/>
              <a:buFontTx/>
            </a:pPr>
            <a:r>
              <a:rPr lang="en-US" sz="3600" b="1">
                <a:solidFill>
                  <a:srgbClr val="00B050"/>
                </a:solidFill>
                <a:sym typeface="+mn-ea"/>
              </a:rPr>
              <a:t>HUMAN ORGAN SYSTEMS AND BIO DESIGNS</a:t>
            </a:r>
            <a:endParaRPr lang="en-US" sz="3600" b="1">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960" y="1291590"/>
            <a:ext cx="11095355" cy="2425065"/>
          </a:xfrm>
          <a:prstGeom prst="rect">
            <a:avLst/>
          </a:prstGeom>
        </p:spPr>
        <p:txBody>
          <a:bodyPr wrap="square">
            <a:noAutofit/>
          </a:bodyPr>
          <a:lstStyle/>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The human brain is </a:t>
            </a:r>
            <a:r>
              <a:rPr lang="en-IN" altLang="en-US" sz="2400" spc="20" dirty="0">
                <a:solidFill>
                  <a:schemeClr val="accent2"/>
                </a:solidFill>
                <a:effectLst/>
                <a:latin typeface="Times New Roman" panose="02020603050405020304" pitchFamily="18" charset="0"/>
                <a:ea typeface="Times New Roman" panose="02020603050405020304" pitchFamily="18" charset="0"/>
              </a:rPr>
              <a:t>1 </a:t>
            </a:r>
            <a:r>
              <a:rPr lang="en-US" sz="2400" spc="20" dirty="0">
                <a:solidFill>
                  <a:schemeClr val="accent2"/>
                </a:solidFill>
                <a:effectLst/>
                <a:latin typeface="Times New Roman" panose="02020603050405020304" pitchFamily="18" charset="0"/>
                <a:ea typeface="Times New Roman" panose="02020603050405020304" pitchFamily="18" charset="0"/>
              </a:rPr>
              <a:t>part</a:t>
            </a:r>
            <a:r>
              <a:rPr lang="en-US" sz="2400" spc="20" dirty="0">
                <a:effectLst/>
                <a:latin typeface="Times New Roman" panose="02020603050405020304" pitchFamily="18" charset="0"/>
                <a:ea typeface="Times New Roman" panose="02020603050405020304" pitchFamily="18" charset="0"/>
              </a:rPr>
              <a:t> of the </a:t>
            </a:r>
            <a:r>
              <a:rPr lang="en-US" sz="2400" b="1" spc="20" dirty="0">
                <a:effectLst/>
                <a:latin typeface="Times New Roman" panose="02020603050405020304" pitchFamily="18" charset="0"/>
                <a:ea typeface="Times New Roman" panose="02020603050405020304" pitchFamily="18" charset="0"/>
              </a:rPr>
              <a:t>nervous system</a:t>
            </a:r>
            <a:r>
              <a:rPr lang="en-US" sz="2400" spc="20" dirty="0">
                <a:effectLst/>
                <a:latin typeface="Times New Roman" panose="02020603050405020304" pitchFamily="18" charset="0"/>
                <a:ea typeface="Times New Roman" panose="02020603050405020304" pitchFamily="18" charset="0"/>
              </a:rPr>
              <a:t>. </a:t>
            </a: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That’s the control system that sends instructions to all the other parts of body.</a:t>
            </a: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 The human Brain has many different parts. Each one plays a different function. </a:t>
            </a: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But they </a:t>
            </a:r>
            <a:r>
              <a:rPr lang="en-US" sz="2400" i="1" spc="20" dirty="0">
                <a:effectLst/>
                <a:latin typeface="Times New Roman" panose="02020603050405020304" pitchFamily="18" charset="0"/>
                <a:ea typeface="Times New Roman" panose="02020603050405020304" pitchFamily="18" charset="0"/>
              </a:rPr>
              <a:t>all work together</a:t>
            </a:r>
            <a:r>
              <a:rPr lang="en-US" sz="2400" spc="20" dirty="0">
                <a:effectLst/>
                <a:latin typeface="Times New Roman" panose="02020603050405020304" pitchFamily="18" charset="0"/>
                <a:ea typeface="Times New Roman" panose="02020603050405020304" pitchFamily="18" charset="0"/>
              </a:rPr>
              <a:t> to manage complex thoughts, feelings and </a:t>
            </a:r>
            <a:r>
              <a:rPr lang="en-US" sz="2400" spc="20" dirty="0" err="1">
                <a:effectLst/>
                <a:latin typeface="Times New Roman" panose="02020603050405020304" pitchFamily="18" charset="0"/>
                <a:ea typeface="Times New Roman" panose="02020603050405020304" pitchFamily="18" charset="0"/>
              </a:rPr>
              <a:t>behaviours</a:t>
            </a:r>
            <a:r>
              <a:rPr lang="en-US" sz="2400" spc="20" dirty="0">
                <a:effectLst/>
                <a:latin typeface="Times New Roman" panose="02020603050405020304" pitchFamily="18" charset="0"/>
                <a:ea typeface="Times New Roman" panose="02020603050405020304" pitchFamily="18" charset="0"/>
              </a:rPr>
              <a:t>. </a:t>
            </a:r>
            <a:endParaRPr lang="en-US" sz="2400" spc="20" dirty="0">
              <a:effectLst/>
              <a:latin typeface="Times New Roman" panose="02020603050405020304" pitchFamily="18" charset="0"/>
              <a:ea typeface="Times New Roman" panose="02020603050405020304" pitchFamily="18" charset="0"/>
            </a:endParaRPr>
          </a:p>
        </p:txBody>
      </p:sp>
      <p:pic>
        <p:nvPicPr>
          <p:cNvPr id="3" name="Picture 2" descr="Parts of a neuron including the nucleus, dendrites, cell body, axon, myelin sheath, Schwann cells, nodes of Ranvier, and axon terminal "/>
          <p:cNvPicPr/>
          <p:nvPr/>
        </p:nvPicPr>
        <p:blipFill>
          <a:blip r:embed="rId1">
            <a:extLst>
              <a:ext uri="{28A0092B-C50C-407E-A947-70E740481C1C}">
                <a14:useLocalDpi xmlns:a14="http://schemas.microsoft.com/office/drawing/2010/main" val="0"/>
              </a:ext>
            </a:extLst>
          </a:blip>
          <a:srcRect/>
          <a:stretch>
            <a:fillRect/>
          </a:stretch>
        </p:blipFill>
        <p:spPr bwMode="auto">
          <a:xfrm>
            <a:off x="5298440" y="3586480"/>
            <a:ext cx="6280150" cy="2631440"/>
          </a:xfrm>
          <a:prstGeom prst="rect">
            <a:avLst/>
          </a:prstGeom>
          <a:noFill/>
          <a:ln>
            <a:noFill/>
          </a:ln>
        </p:spPr>
      </p:pic>
      <p:pic>
        <p:nvPicPr>
          <p:cNvPr id="4" name="Picture 3" descr="The three main parts of the brain include the cerebrum, cerebellum and the brainste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25" y="3585845"/>
            <a:ext cx="3707765" cy="2667000"/>
          </a:xfrm>
          <a:prstGeom prst="rect">
            <a:avLst/>
          </a:prstGeom>
          <a:noFill/>
          <a:ln>
            <a:noFill/>
          </a:ln>
        </p:spPr>
      </p:pic>
      <p:sp>
        <p:nvSpPr>
          <p:cNvPr id="5" name="Rectangle 4"/>
          <p:cNvSpPr/>
          <p:nvPr/>
        </p:nvSpPr>
        <p:spPr>
          <a:xfrm>
            <a:off x="974684" y="6253075"/>
            <a:ext cx="2894330" cy="368300"/>
          </a:xfrm>
          <a:prstGeom prst="rect">
            <a:avLst/>
          </a:prstGeom>
        </p:spPr>
        <p:txBody>
          <a:bodyPr wrap="none">
            <a:spAutoFit/>
          </a:bodyPr>
          <a:lstStyle/>
          <a:p>
            <a:r>
              <a:rPr lang="en-US" dirty="0">
                <a:effectLst/>
                <a:latin typeface="Times New Roman" panose="02020603050405020304" pitchFamily="18" charset="0"/>
                <a:ea typeface="Calibri" panose="020F0502020204030204" pitchFamily="34" charset="0"/>
              </a:rPr>
              <a:t>The </a:t>
            </a:r>
            <a:r>
              <a:rPr lang="en-IN" altLang="en-US" dirty="0">
                <a:effectLst/>
                <a:latin typeface="Times New Roman" panose="02020603050405020304" pitchFamily="18" charset="0"/>
                <a:ea typeface="Calibri" panose="020F0502020204030204" pitchFamily="34" charset="0"/>
              </a:rPr>
              <a:t>3 </a:t>
            </a:r>
            <a:r>
              <a:rPr lang="en-US" dirty="0">
                <a:effectLst/>
                <a:latin typeface="Times New Roman" panose="02020603050405020304" pitchFamily="18" charset="0"/>
                <a:ea typeface="Calibri" panose="020F0502020204030204" pitchFamily="34" charset="0"/>
              </a:rPr>
              <a:t>main parts of the brain </a:t>
            </a:r>
            <a:endParaRPr lang="en-IN" dirty="0"/>
          </a:p>
        </p:txBody>
      </p:sp>
      <p:sp>
        <p:nvSpPr>
          <p:cNvPr id="6" name="Rectangle 5"/>
          <p:cNvSpPr/>
          <p:nvPr/>
        </p:nvSpPr>
        <p:spPr>
          <a:xfrm>
            <a:off x="7904520" y="6213705"/>
            <a:ext cx="3860799" cy="463397"/>
          </a:xfrm>
          <a:prstGeom prst="rect">
            <a:avLst/>
          </a:prstGeom>
        </p:spPr>
        <p:txBody>
          <a:bodyPr wrap="square">
            <a:spAutoFit/>
          </a:bodyPr>
          <a:lstStyle/>
          <a:p>
            <a:pPr algn="just">
              <a:lnSpc>
                <a:spcPct val="150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Fig: Parts of a neuron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6"/>
          <p:cNvSpPr txBox="1"/>
          <p:nvPr/>
        </p:nvSpPr>
        <p:spPr>
          <a:xfrm>
            <a:off x="586105" y="252095"/>
            <a:ext cx="11349355" cy="922020"/>
          </a:xfrm>
          <a:prstGeom prst="rect">
            <a:avLst/>
          </a:prstGeom>
          <a:noFill/>
        </p:spPr>
        <p:txBody>
          <a:bodyPr wrap="square" rtlCol="0">
            <a:spAutoFit/>
          </a:bodyPr>
          <a:p>
            <a:pPr algn="r"/>
            <a:r>
              <a:rPr lang="en-IN" altLang="en-US" sz="5400" b="1">
                <a:solidFill>
                  <a:srgbClr val="00B050"/>
                </a:solidFill>
                <a:latin typeface="+mj-lt"/>
                <a:ea typeface="+mj-ea"/>
                <a:cs typeface="+mj-cs"/>
                <a:sym typeface="+mn-ea"/>
              </a:rPr>
              <a:t>Architecture of Human Brain</a:t>
            </a:r>
            <a:endParaRPr lang="en-US" sz="5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615" y="1447165"/>
            <a:ext cx="10913745" cy="4587875"/>
          </a:xfrm>
          <a:prstGeom prst="rect">
            <a:avLst/>
          </a:prstGeom>
        </p:spPr>
        <p:txBody>
          <a:bodyPr wrap="square">
            <a:noAutofit/>
          </a:bodyPr>
          <a:lstStyle/>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On average, an adult human brain weighs about </a:t>
            </a:r>
            <a:r>
              <a:rPr lang="en-US" sz="2400" i="1" spc="20" dirty="0">
                <a:solidFill>
                  <a:schemeClr val="accent2"/>
                </a:solidFill>
                <a:effectLst/>
                <a:latin typeface="Times New Roman" panose="02020603050405020304" pitchFamily="18" charset="0"/>
                <a:ea typeface="Times New Roman" panose="02020603050405020304" pitchFamily="18" charset="0"/>
              </a:rPr>
              <a:t>1300 grams</a:t>
            </a:r>
            <a:r>
              <a:rPr lang="en-US" sz="2400" spc="20" dirty="0">
                <a:effectLst/>
                <a:latin typeface="Times New Roman" panose="02020603050405020304" pitchFamily="18" charset="0"/>
                <a:ea typeface="Times New Roman" panose="02020603050405020304" pitchFamily="18" charset="0"/>
              </a:rPr>
              <a:t>.</a:t>
            </a: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 It uses about </a:t>
            </a:r>
            <a:r>
              <a:rPr lang="en-US" sz="2400" i="1" spc="20" dirty="0">
                <a:solidFill>
                  <a:schemeClr val="accent2"/>
                </a:solidFill>
                <a:effectLst/>
                <a:latin typeface="Times New Roman" panose="02020603050405020304" pitchFamily="18" charset="0"/>
                <a:ea typeface="Times New Roman" panose="02020603050405020304" pitchFamily="18" charset="0"/>
              </a:rPr>
              <a:t>20%</a:t>
            </a:r>
            <a:r>
              <a:rPr lang="en-US" sz="2400" spc="20" dirty="0">
                <a:effectLst/>
                <a:latin typeface="Times New Roman" panose="02020603050405020304" pitchFamily="18" charset="0"/>
                <a:ea typeface="Times New Roman" panose="02020603050405020304" pitchFamily="18" charset="0"/>
              </a:rPr>
              <a:t> of the body’s energy. </a:t>
            </a: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The brain helps</a:t>
            </a:r>
            <a:r>
              <a:rPr lang="en-US" sz="2400" i="1" spc="20" dirty="0">
                <a:solidFill>
                  <a:schemeClr val="accent2"/>
                </a:solidFill>
                <a:effectLst/>
                <a:latin typeface="Times New Roman" panose="02020603050405020304" pitchFamily="18" charset="0"/>
                <a:ea typeface="Times New Roman" panose="02020603050405020304" pitchFamily="18" charset="0"/>
              </a:rPr>
              <a:t> coordinate</a:t>
            </a:r>
            <a:r>
              <a:rPr lang="en-US" sz="2400" spc="20" dirty="0">
                <a:effectLst/>
                <a:latin typeface="Times New Roman" panose="02020603050405020304" pitchFamily="18" charset="0"/>
                <a:ea typeface="Times New Roman" panose="02020603050405020304" pitchFamily="18" charset="0"/>
              </a:rPr>
              <a:t> all of the body’s internal and external actions. </a:t>
            </a: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endParaRPr lang="en-US" sz="2400" spc="20" dirty="0">
              <a:effectLst/>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400" spc="20" dirty="0">
                <a:effectLst/>
                <a:latin typeface="Times New Roman" panose="02020603050405020304" pitchFamily="18" charset="0"/>
                <a:ea typeface="Times New Roman" panose="02020603050405020304" pitchFamily="18" charset="0"/>
              </a:rPr>
              <a:t>Without your brain, you wouldn’t be able to sneeze, kick a ball or send a text.</a:t>
            </a:r>
            <a:endParaRPr lang="en-IN" sz="2400" dirty="0">
              <a:effectLst/>
              <a:latin typeface="Times New Roman" panose="02020603050405020304" pitchFamily="18" charset="0"/>
              <a:ea typeface="Times New Roman" panose="02020603050405020304" pitchFamily="18" charset="0"/>
            </a:endParaRPr>
          </a:p>
        </p:txBody>
      </p:sp>
      <p:sp>
        <p:nvSpPr>
          <p:cNvPr id="3" name="Text Box 2"/>
          <p:cNvSpPr txBox="1"/>
          <p:nvPr/>
        </p:nvSpPr>
        <p:spPr>
          <a:xfrm>
            <a:off x="652145" y="307340"/>
            <a:ext cx="11271885" cy="922020"/>
          </a:xfrm>
          <a:prstGeom prst="rect">
            <a:avLst/>
          </a:prstGeom>
          <a:noFill/>
        </p:spPr>
        <p:txBody>
          <a:bodyPr wrap="square" rtlCol="0">
            <a:spAutoFit/>
          </a:bodyPr>
          <a:p>
            <a:pPr algn="ctr"/>
            <a:r>
              <a:rPr lang="en-IN" altLang="en-US" sz="5400" b="1">
                <a:solidFill>
                  <a:srgbClr val="00B050"/>
                </a:solidFill>
                <a:latin typeface="+mj-lt"/>
                <a:ea typeface="+mj-ea"/>
                <a:cs typeface="+mj-cs"/>
                <a:sym typeface="+mn-ea"/>
              </a:rPr>
              <a:t>Human Brain</a:t>
            </a:r>
            <a:endParaRPr lang="en-US" sz="5400"/>
          </a:p>
        </p:txBody>
      </p:sp>
      <p:pic>
        <p:nvPicPr>
          <p:cNvPr id="5" name="Picture 4" descr="The three main parts of the brain include the cerebrum, cerebellum and the brainstem "/>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09965" y="1009015"/>
            <a:ext cx="3486785" cy="25457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ior parts of the brain including the (1) corpus callosum, (2) thalamus, (3) hypothalamus, (4) pituitary gland, and (5) pineal gland "/>
          <p:cNvPicPr/>
          <p:nvPr/>
        </p:nvPicPr>
        <p:blipFill>
          <a:blip r:embed="rId1">
            <a:extLst>
              <a:ext uri="{28A0092B-C50C-407E-A947-70E740481C1C}">
                <a14:useLocalDpi xmlns:a14="http://schemas.microsoft.com/office/drawing/2010/main" val="0"/>
              </a:ext>
            </a:extLst>
          </a:blip>
          <a:srcRect/>
          <a:stretch>
            <a:fillRect/>
          </a:stretch>
        </p:blipFill>
        <p:spPr bwMode="auto">
          <a:xfrm>
            <a:off x="8595360" y="2703830"/>
            <a:ext cx="3515360" cy="4154170"/>
          </a:xfrm>
          <a:prstGeom prst="rect">
            <a:avLst/>
          </a:prstGeom>
          <a:noFill/>
          <a:ln>
            <a:noFill/>
          </a:ln>
        </p:spPr>
      </p:pic>
      <p:sp>
        <p:nvSpPr>
          <p:cNvPr id="2" name="Rectangle 1"/>
          <p:cNvSpPr/>
          <p:nvPr/>
        </p:nvSpPr>
        <p:spPr>
          <a:xfrm>
            <a:off x="226060" y="153670"/>
            <a:ext cx="8526780" cy="6468110"/>
          </a:xfrm>
          <a:prstGeom prst="rect">
            <a:avLst/>
          </a:prstGeom>
        </p:spPr>
        <p:txBody>
          <a:bodyPr wrap="square">
            <a:noAutofit/>
          </a:bodyPr>
          <a:lstStyle/>
          <a:p>
            <a:pPr marL="342900" indent="-342900" algn="just">
              <a:lnSpc>
                <a:spcPct val="150000"/>
              </a:lnSpc>
              <a:spcAft>
                <a:spcPts val="0"/>
              </a:spcAft>
              <a:buFont typeface="Wingdings" panose="05000000000000000000" charset="0"/>
              <a:buChar char="Ø"/>
            </a:pPr>
            <a:r>
              <a:rPr lang="en-US" sz="2000" spc="20" dirty="0">
                <a:effectLst/>
                <a:latin typeface="Times New Roman" panose="02020603050405020304" pitchFamily="18" charset="0"/>
                <a:ea typeface="Times New Roman" panose="02020603050405020304" pitchFamily="18" charset="0"/>
              </a:rPr>
              <a:t>The brain has </a:t>
            </a:r>
            <a:r>
              <a:rPr lang="en-IN" altLang="en-US" sz="2000" spc="20" dirty="0">
                <a:solidFill>
                  <a:schemeClr val="accent2"/>
                </a:solidFill>
                <a:effectLst/>
                <a:latin typeface="Times New Roman" panose="02020603050405020304" pitchFamily="18" charset="0"/>
                <a:ea typeface="Times New Roman" panose="02020603050405020304" pitchFamily="18" charset="0"/>
              </a:rPr>
              <a:t>3</a:t>
            </a:r>
            <a:r>
              <a:rPr lang="en-US" sz="2000" spc="20" dirty="0">
                <a:effectLst/>
                <a:latin typeface="Times New Roman" panose="02020603050405020304" pitchFamily="18" charset="0"/>
                <a:ea typeface="Times New Roman" panose="02020603050405020304" pitchFamily="18" charset="0"/>
              </a:rPr>
              <a:t> main parts. They are the </a:t>
            </a:r>
            <a:r>
              <a:rPr lang="en-US" sz="2000" spc="20" dirty="0">
                <a:solidFill>
                  <a:schemeClr val="accent2"/>
                </a:solidFill>
                <a:effectLst/>
                <a:latin typeface="Times New Roman" panose="02020603050405020304" pitchFamily="18" charset="0"/>
                <a:ea typeface="Times New Roman" panose="02020603050405020304" pitchFamily="18" charset="0"/>
              </a:rPr>
              <a:t>cerebrum</a:t>
            </a:r>
            <a:r>
              <a:rPr lang="en-US" sz="2000" spc="20" dirty="0">
                <a:effectLst/>
                <a:latin typeface="Times New Roman" panose="02020603050405020304" pitchFamily="18" charset="0"/>
                <a:ea typeface="Times New Roman" panose="02020603050405020304" pitchFamily="18" charset="0"/>
              </a:rPr>
              <a:t>, the </a:t>
            </a:r>
            <a:r>
              <a:rPr lang="en-US" sz="2000" spc="20" dirty="0">
                <a:solidFill>
                  <a:schemeClr val="accent2"/>
                </a:solidFill>
                <a:effectLst/>
                <a:latin typeface="Times New Roman" panose="02020603050405020304" pitchFamily="18" charset="0"/>
                <a:ea typeface="Times New Roman" panose="02020603050405020304" pitchFamily="18" charset="0"/>
              </a:rPr>
              <a:t>cerebellum </a:t>
            </a:r>
            <a:r>
              <a:rPr lang="en-US" sz="2000" spc="20" dirty="0">
                <a:effectLst/>
                <a:latin typeface="Times New Roman" panose="02020603050405020304" pitchFamily="18" charset="0"/>
                <a:ea typeface="Times New Roman" panose="02020603050405020304" pitchFamily="18" charset="0"/>
              </a:rPr>
              <a:t>and the</a:t>
            </a:r>
            <a:r>
              <a:rPr lang="en-US" sz="2000" spc="20" dirty="0">
                <a:solidFill>
                  <a:schemeClr val="accent2"/>
                </a:solidFill>
                <a:effectLst/>
                <a:latin typeface="Times New Roman" panose="02020603050405020304" pitchFamily="18" charset="0"/>
                <a:ea typeface="Times New Roman" panose="02020603050405020304" pitchFamily="18" charset="0"/>
              </a:rPr>
              <a:t> brainstem</a:t>
            </a:r>
            <a:r>
              <a:rPr lang="en-US" sz="2000" spc="20" dirty="0">
                <a:effectLst/>
                <a:latin typeface="Times New Roman" panose="02020603050405020304" pitchFamily="18" charset="0"/>
                <a:ea typeface="Times New Roman" panose="02020603050405020304" pitchFamily="18" charset="0"/>
              </a:rPr>
              <a:t>.</a:t>
            </a:r>
            <a:endParaRPr lang="en-US" sz="2000" spc="2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IN" sz="20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2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2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cerebellum</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helps fine-tune your muscle movement.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For example, it helps control balance, posture and motor learning.</a:t>
            </a:r>
            <a:endParaRPr lang="en-US" sz="2000" spc="2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b="1" spc="2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cerebrum</a:t>
            </a:r>
            <a:r>
              <a:rPr lang="en-US" sz="2000" spc="2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is the largest part of the brain, spanning both the left and right </a:t>
            </a:r>
            <a:r>
              <a:rPr lang="en-US" sz="2000" b="1" spc="20" dirty="0">
                <a:effectLst/>
                <a:latin typeface="Times New Roman" panose="02020603050405020304" pitchFamily="18" charset="0"/>
                <a:ea typeface="Calibri" panose="020F0502020204030204" pitchFamily="34" charset="0"/>
                <a:cs typeface="Times New Roman" panose="02020603050405020304" pitchFamily="18" charset="0"/>
              </a:rPr>
              <a:t>hemispheres</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It sits on top of the cerebellum and the brainstem.</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Many of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body’s higher functions rely on the cerebrum.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For instance, it controls touch, vision, hearing, speech and fine motor skills</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it</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interpret</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s</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emotions, solve problems and learn.</a:t>
            </a:r>
            <a:endParaRPr lang="en-US" sz="2000" spc="2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lvl="0" indent="0" algn="just">
              <a:lnSpc>
                <a:spcPct val="150000"/>
              </a:lnSpc>
              <a:spcAft>
                <a:spcPts val="0"/>
              </a:spcAft>
              <a:buFont typeface="+mj-lt"/>
              <a:buNone/>
              <a:tabLst>
                <a:tab pos="457200" algn="l"/>
              </a:tabLs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85" y="307975"/>
            <a:ext cx="7294245" cy="6311265"/>
          </a:xfrm>
          <a:prstGeom prst="rect">
            <a:avLst/>
          </a:prstGeom>
        </p:spPr>
        <p:txBody>
          <a:bodyPr wrap="square">
            <a:noAutofit/>
          </a:bodyPr>
          <a:lstStyle/>
          <a:p>
            <a:pPr lvl="0" indent="0" algn="just">
              <a:lnSpc>
                <a:spcPct val="150000"/>
              </a:lnSpc>
              <a:spcAft>
                <a:spcPts val="0"/>
              </a:spcAft>
              <a:buFont typeface="+mj-lt"/>
              <a:buNone/>
              <a:tabLst>
                <a:tab pos="457200" algn="l"/>
              </a:tabLst>
            </a:pP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000" spc="2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2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brainstem</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connects base of the brain to the spinal cord.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0" algn="just">
              <a:lnSpc>
                <a:spcPct val="150000"/>
              </a:lnSpc>
              <a:spcAft>
                <a:spcPts val="0"/>
              </a:spcAft>
              <a:buFont typeface="+mj-lt"/>
              <a:buNone/>
              <a:tabLst>
                <a:tab pos="457200" algn="l"/>
              </a:tabLst>
            </a:pP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It helps </a:t>
            </a:r>
            <a:r>
              <a:rPr lang="en-US" sz="2000" i="1" spc="20" dirty="0">
                <a:effectLst/>
                <a:latin typeface="Times New Roman" panose="02020603050405020304" pitchFamily="18" charset="0"/>
                <a:ea typeface="Calibri" panose="020F0502020204030204" pitchFamily="34" charset="0"/>
                <a:cs typeface="Times New Roman" panose="02020603050405020304" pitchFamily="18" charset="0"/>
              </a:rPr>
              <a:t>coordinate</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457200" algn="l"/>
              </a:tabLst>
            </a:pP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i="1" spc="20" dirty="0">
                <a:effectLst/>
                <a:latin typeface="Times New Roman" panose="02020603050405020304" pitchFamily="18" charset="0"/>
                <a:ea typeface="Calibri" panose="020F0502020204030204" pitchFamily="34" charset="0"/>
                <a:cs typeface="Times New Roman" panose="02020603050405020304" pitchFamily="18" charset="0"/>
              </a:rPr>
              <a:t>brain’s </a:t>
            </a:r>
            <a:r>
              <a:rPr lang="en-US" sz="2000" i="1" spc="2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with the rest of the body. </a:t>
            </a:r>
            <a:r>
              <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altLang="en-US" sz="2000" spc="2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457200" algn="l"/>
              </a:tabLst>
            </a:pPr>
            <a:r>
              <a:rPr lang="en-US" sz="2000" i="1" spc="2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involuntary actions</a:t>
            </a:r>
            <a:r>
              <a:rPr lang="en-US" sz="2000" spc="20" dirty="0">
                <a:effectLst/>
                <a:latin typeface="Times New Roman" panose="02020603050405020304" pitchFamily="18" charset="0"/>
                <a:ea typeface="Calibri" panose="020F0502020204030204" pitchFamily="34" charset="0"/>
                <a:cs typeface="Times New Roman" panose="02020603050405020304" pitchFamily="18" charset="0"/>
              </a:rPr>
              <a:t> like breathing and heart rate. </a:t>
            </a:r>
            <a:endParaRPr lang="en-US" sz="2000" spc="2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0" algn="just">
              <a:lnSpc>
                <a:spcPct val="150000"/>
              </a:lnSpc>
              <a:spcAft>
                <a:spcPts val="0"/>
              </a:spcAft>
              <a:buFont typeface="+mj-lt"/>
              <a:buNone/>
              <a:tabLst>
                <a:tab pos="457200" algn="l"/>
              </a:tabLst>
            </a:pPr>
            <a:endParaRPr lang="en-US" sz="2000" b="1" dirty="0">
              <a:effectLst/>
              <a:latin typeface="Times New Roman" panose="02020603050405020304" pitchFamily="18" charset="0"/>
              <a:ea typeface="Calibri" panose="020F0502020204030204" pitchFamily="34" charset="0"/>
              <a:sym typeface="+mn-ea"/>
            </a:endParaRPr>
          </a:p>
          <a:p>
            <a:pPr marL="342900" lvl="0" indent="-342900" algn="just">
              <a:lnSpc>
                <a:spcPct val="150000"/>
              </a:lnSpc>
              <a:spcAft>
                <a:spcPts val="0"/>
              </a:spcAft>
              <a:buFont typeface="Wingdings" panose="05000000000000000000" charset="0"/>
              <a:buChar char="v"/>
              <a:tabLst>
                <a:tab pos="457200" algn="l"/>
              </a:tabLst>
            </a:pPr>
            <a:r>
              <a:rPr lang="en-US" sz="2000" b="1" dirty="0">
                <a:effectLst/>
                <a:latin typeface="Times New Roman" panose="02020603050405020304" pitchFamily="18" charset="0"/>
                <a:ea typeface="Calibri" panose="020F0502020204030204" pitchFamily="34" charset="0"/>
                <a:sym typeface="+mn-ea"/>
              </a:rPr>
              <a:t>Interior parts of the brain including</a:t>
            </a:r>
            <a:r>
              <a:rPr lang="en-IN" altLang="en-US" sz="2000" b="1" dirty="0">
                <a:effectLst/>
                <a:latin typeface="Times New Roman" panose="02020603050405020304" pitchFamily="18" charset="0"/>
                <a:ea typeface="Calibri" panose="020F0502020204030204" pitchFamily="34" charset="0"/>
                <a:sym typeface="+mn-ea"/>
              </a:rPr>
              <a:t>:</a:t>
            </a:r>
            <a:endParaRPr lang="en-IN" altLang="en-US" sz="2000" b="1" dirty="0">
              <a:effectLst/>
              <a:latin typeface="Times New Roman" panose="02020603050405020304" pitchFamily="18" charset="0"/>
              <a:ea typeface="Calibri" panose="020F0502020204030204" pitchFamily="34" charset="0"/>
              <a:sym typeface="+mn-ea"/>
            </a:endParaRPr>
          </a:p>
          <a:p>
            <a:pPr lvl="0" indent="0" algn="just">
              <a:lnSpc>
                <a:spcPct val="150000"/>
              </a:lnSpc>
              <a:spcAft>
                <a:spcPts val="0"/>
              </a:spcAft>
              <a:buFont typeface="+mj-lt"/>
              <a:buNone/>
              <a:tabLst>
                <a:tab pos="457200" algn="l"/>
              </a:tabLst>
            </a:pPr>
            <a:endParaRPr lang="en-US" sz="2000" b="1" dirty="0">
              <a:effectLst/>
              <a:latin typeface="Times New Roman" panose="02020603050405020304" pitchFamily="18" charset="0"/>
              <a:ea typeface="Calibri" panose="020F0502020204030204" pitchFamily="34" charset="0"/>
            </a:endParaRPr>
          </a:p>
          <a:p>
            <a:pPr lvl="0" indent="0" algn="just">
              <a:lnSpc>
                <a:spcPct val="150000"/>
              </a:lnSpc>
              <a:spcAft>
                <a:spcPts val="0"/>
              </a:spcAft>
              <a:buFont typeface="+mj-lt"/>
              <a:buNone/>
              <a:tabLst>
                <a:tab pos="457200" algn="l"/>
              </a:tabLst>
            </a:pPr>
            <a:r>
              <a:rPr lang="en-US" sz="2000" dirty="0">
                <a:effectLst/>
                <a:latin typeface="Times New Roman" panose="02020603050405020304" pitchFamily="18" charset="0"/>
                <a:ea typeface="Calibri" panose="020F0502020204030204" pitchFamily="34" charset="0"/>
                <a:sym typeface="+mn-ea"/>
              </a:rPr>
              <a:t>(1) corpus callosum, </a:t>
            </a:r>
            <a:endParaRPr lang="en-US" sz="2000" dirty="0">
              <a:effectLst/>
              <a:latin typeface="Times New Roman" panose="02020603050405020304" pitchFamily="18" charset="0"/>
              <a:ea typeface="Calibri" panose="020F0502020204030204" pitchFamily="34" charset="0"/>
              <a:sym typeface="+mn-ea"/>
            </a:endParaRPr>
          </a:p>
          <a:p>
            <a:pPr lvl="0" indent="0" algn="just">
              <a:lnSpc>
                <a:spcPct val="150000"/>
              </a:lnSpc>
              <a:spcAft>
                <a:spcPts val="0"/>
              </a:spcAft>
              <a:buFont typeface="+mj-lt"/>
              <a:buNone/>
              <a:tabLst>
                <a:tab pos="457200" algn="l"/>
              </a:tabLst>
            </a:pPr>
            <a:r>
              <a:rPr lang="en-US" sz="2000" dirty="0">
                <a:effectLst/>
                <a:latin typeface="Times New Roman" panose="02020603050405020304" pitchFamily="18" charset="0"/>
                <a:ea typeface="Calibri" panose="020F0502020204030204" pitchFamily="34" charset="0"/>
                <a:sym typeface="+mn-ea"/>
              </a:rPr>
              <a:t>(2) thalamus,</a:t>
            </a:r>
            <a:endParaRPr lang="en-US" sz="2000" dirty="0">
              <a:effectLst/>
              <a:latin typeface="Times New Roman" panose="02020603050405020304" pitchFamily="18" charset="0"/>
              <a:ea typeface="Calibri" panose="020F0502020204030204" pitchFamily="34" charset="0"/>
              <a:sym typeface="+mn-ea"/>
            </a:endParaRPr>
          </a:p>
          <a:p>
            <a:pPr lvl="0" indent="0" algn="just">
              <a:lnSpc>
                <a:spcPct val="150000"/>
              </a:lnSpc>
              <a:spcAft>
                <a:spcPts val="0"/>
              </a:spcAft>
              <a:buFont typeface="+mj-lt"/>
              <a:buNone/>
              <a:tabLst>
                <a:tab pos="457200" algn="l"/>
              </a:tabLst>
            </a:pPr>
            <a:r>
              <a:rPr lang="en-US" sz="2000" dirty="0">
                <a:effectLst/>
                <a:latin typeface="Times New Roman" panose="02020603050405020304" pitchFamily="18" charset="0"/>
                <a:ea typeface="Calibri" panose="020F0502020204030204" pitchFamily="34" charset="0"/>
                <a:sym typeface="+mn-ea"/>
              </a:rPr>
              <a:t>(3) hypothalamus, </a:t>
            </a:r>
            <a:endParaRPr lang="en-US" sz="2000" dirty="0">
              <a:effectLst/>
              <a:latin typeface="Times New Roman" panose="02020603050405020304" pitchFamily="18" charset="0"/>
              <a:ea typeface="Calibri" panose="020F0502020204030204" pitchFamily="34" charset="0"/>
              <a:sym typeface="+mn-ea"/>
            </a:endParaRPr>
          </a:p>
          <a:p>
            <a:pPr lvl="0" indent="0" algn="just">
              <a:lnSpc>
                <a:spcPct val="150000"/>
              </a:lnSpc>
              <a:spcAft>
                <a:spcPts val="0"/>
              </a:spcAft>
              <a:buFont typeface="+mj-lt"/>
              <a:buNone/>
              <a:tabLst>
                <a:tab pos="457200" algn="l"/>
              </a:tabLst>
            </a:pPr>
            <a:r>
              <a:rPr lang="en-US" sz="2000" dirty="0">
                <a:effectLst/>
                <a:latin typeface="Times New Roman" panose="02020603050405020304" pitchFamily="18" charset="0"/>
                <a:ea typeface="Calibri" panose="020F0502020204030204" pitchFamily="34" charset="0"/>
                <a:sym typeface="+mn-ea"/>
              </a:rPr>
              <a:t>(4) pituitary gland, and </a:t>
            </a:r>
            <a:endParaRPr lang="en-US" sz="2000" dirty="0">
              <a:effectLst/>
              <a:latin typeface="Times New Roman" panose="02020603050405020304" pitchFamily="18" charset="0"/>
              <a:ea typeface="Calibri" panose="020F0502020204030204" pitchFamily="34" charset="0"/>
              <a:sym typeface="+mn-ea"/>
            </a:endParaRPr>
          </a:p>
          <a:p>
            <a:pPr lvl="0" indent="0" algn="just">
              <a:lnSpc>
                <a:spcPct val="150000"/>
              </a:lnSpc>
              <a:spcAft>
                <a:spcPts val="0"/>
              </a:spcAft>
              <a:buFont typeface="+mj-lt"/>
              <a:buNone/>
              <a:tabLst>
                <a:tab pos="457200" algn="l"/>
              </a:tabLst>
            </a:pPr>
            <a:r>
              <a:rPr lang="en-US" sz="2000" dirty="0">
                <a:effectLst/>
                <a:latin typeface="Times New Roman" panose="02020603050405020304" pitchFamily="18" charset="0"/>
                <a:ea typeface="Calibri" panose="020F0502020204030204" pitchFamily="34" charset="0"/>
                <a:sym typeface="+mn-ea"/>
              </a:rPr>
              <a:t>(5) pineal gland.</a:t>
            </a:r>
            <a:endParaRPr lang="en-IN" sz="2000" dirty="0"/>
          </a:p>
          <a:p>
            <a:pPr lvl="0" indent="0" algn="just">
              <a:lnSpc>
                <a:spcPct val="150000"/>
              </a:lnSpc>
              <a:spcAft>
                <a:spcPts val="0"/>
              </a:spcAft>
              <a:buFont typeface="+mj-lt"/>
              <a:buNone/>
              <a:tabLst>
                <a:tab pos="457200" algn="l"/>
              </a:tabLs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4"/>
          <p:cNvGraphicFramePr/>
          <p:nvPr/>
        </p:nvGraphicFramePr>
        <p:xfrm>
          <a:off x="7957185" y="307340"/>
          <a:ext cx="4135120" cy="6550660"/>
        </p:xfrm>
        <a:graphic>
          <a:graphicData uri="http://schemas.openxmlformats.org/presentationml/2006/ole">
            <mc:AlternateContent xmlns:mc="http://schemas.openxmlformats.org/markup-compatibility/2006">
              <mc:Choice xmlns:v="urn:schemas-microsoft-com:vml" Requires="v">
                <p:oleObj spid="_x0000_s6" name="" r:id="rId1" imgW="5391150" imgH="5111750" progId="Paint.Picture">
                  <p:embed/>
                </p:oleObj>
              </mc:Choice>
              <mc:Fallback>
                <p:oleObj name="" r:id="rId1" imgW="5391150" imgH="5111750" progId="Paint.Picture">
                  <p:embed/>
                  <p:pic>
                    <p:nvPicPr>
                      <p:cNvPr id="0" name="Picture 5"/>
                      <p:cNvPicPr/>
                      <p:nvPr/>
                    </p:nvPicPr>
                    <p:blipFill>
                      <a:blip r:embed="rId2"/>
                      <a:stretch>
                        <a:fillRect/>
                      </a:stretch>
                    </p:blipFill>
                    <p:spPr>
                      <a:xfrm>
                        <a:off x="7957185" y="307340"/>
                        <a:ext cx="4135120" cy="6550660"/>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165" y="275590"/>
            <a:ext cx="11329670" cy="5892800"/>
          </a:xfrm>
          <a:prstGeom prst="rect">
            <a:avLst/>
          </a:prstGeom>
        </p:spPr>
        <p:txBody>
          <a:bodyPr wrap="square">
            <a:noAutofit/>
          </a:bodyPr>
          <a:lstStyle/>
          <a:p>
            <a:pPr algn="ctr">
              <a:lnSpc>
                <a:spcPct val="100000"/>
              </a:lnSpc>
              <a:buClrTx/>
              <a:buSzTx/>
              <a:buFontTx/>
            </a:pPr>
            <a:r>
              <a:rPr lang="en-IN" altLang="en-US" sz="5400" b="1">
                <a:solidFill>
                  <a:srgbClr val="00B050"/>
                </a:solidFill>
                <a:latin typeface="+mj-lt"/>
                <a:ea typeface="+mj-ea"/>
                <a:cs typeface="+mj-cs"/>
              </a:rPr>
              <a:t>Nervous System</a:t>
            </a:r>
            <a:endParaRPr lang="en-IN" altLang="en-US" sz="5400" b="1">
              <a:solidFill>
                <a:srgbClr val="00B050"/>
              </a:solidFill>
              <a:latin typeface="+mj-lt"/>
              <a:ea typeface="+mj-ea"/>
              <a:cs typeface="+mj-cs"/>
            </a:endParaRPr>
          </a:p>
          <a:p>
            <a:pPr algn="just">
              <a:lnSpc>
                <a:spcPct val="150000"/>
              </a:lnSpc>
              <a:spcAft>
                <a:spcPts val="0"/>
              </a:spcAft>
            </a:pP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nervous system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helps</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all parts of the body to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communicate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with each other.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It also</a:t>
            </a:r>
            <a:r>
              <a:rPr lang="en-US" sz="20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reacts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changes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both outside and inside the body.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Char char="Ø"/>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nervous system</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uses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both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electrical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chemical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means to send and receive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messages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Char char="Ø"/>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nervous system has </a:t>
            </a:r>
            <a:r>
              <a:rPr lang="en-IN" altLang="en-US" sz="20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main parts: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central nervous system (CNS)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rPr>
              <a:t>2.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rPr>
              <a:t>The peripheral nervous system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rPr>
              <a:t>(PNS)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85" y="219710"/>
            <a:ext cx="11583035" cy="6216015"/>
          </a:xfrm>
          <a:prstGeom prst="rect">
            <a:avLst/>
          </a:prstGeom>
        </p:spPr>
        <p:txBody>
          <a:bodyPr wrap="square">
            <a:noAutofit/>
          </a:bodyPr>
          <a:lstStyle/>
          <a:p>
            <a:pPr algn="just">
              <a:lnSpc>
                <a:spcPct val="150000"/>
              </a:lnSpc>
              <a:spcAft>
                <a:spcPts val="0"/>
              </a:spcAft>
            </a:pPr>
            <a:r>
              <a:rPr lang="en-IN" altLang="en-US" sz="20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central nervous system (CNS) </a:t>
            </a: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CNS is made up of the brain and spinal cord.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rain is the body’s “</a:t>
            </a:r>
            <a:r>
              <a:rPr lang="en-US" sz="2000"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control center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CNS has various centers located within it that carry out the sensory, motor and integration of data.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centers can be subdivided to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Lower Centers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(including the spinal cord and brain stem) and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higher centers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communicating with the brain via effectors.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CNS is usually considered to have </a:t>
            </a:r>
            <a:r>
              <a:rPr lang="en-IN" alt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basic parts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spinal cord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medulla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pons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cerebellum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midbrain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diencephalon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cerebral hemispheres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r>
              <a:rPr lang="en-IN" altLang="en-US" sz="20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peripheral nervous system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sym typeface="+mn-ea"/>
              </a:rPr>
              <a:t>(PNS</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rPr>
              <a:t>)</a:t>
            </a: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endPar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just">
              <a:lnSpc>
                <a:spcPct val="150000"/>
              </a:lnSpc>
              <a:spcAft>
                <a:spcPts val="0"/>
              </a:spcAft>
              <a:buNone/>
            </a:pPr>
            <a:endPar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342900" indent="-342900" algn="just">
              <a:lnSpc>
                <a:spcPct val="150000"/>
              </a:lnSpc>
              <a:spcAft>
                <a:spcPts val="0"/>
              </a:spcAft>
              <a:buFont typeface="Arial" panose="020B0604020202020204" pitchFamily="34" charset="0"/>
              <a:buChar char="•"/>
            </a:pP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sym typeface="+mn-ea"/>
              </a:rPr>
              <a:t>It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made up of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nerves that branch off from the spinal cord and extend to all parts of the body.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The central nervous system (CNS) and peripheral nervous system... |  Download Scientific Diagram"/>
          <p:cNvPicPr/>
          <p:nvPr/>
        </p:nvPicPr>
        <p:blipFill>
          <a:blip r:embed="rId1">
            <a:extLst>
              <a:ext uri="{28A0092B-C50C-407E-A947-70E740481C1C}">
                <a14:useLocalDpi xmlns:a14="http://schemas.microsoft.com/office/drawing/2010/main" val="0"/>
              </a:ext>
            </a:extLst>
          </a:blip>
          <a:srcRect/>
          <a:stretch>
            <a:fillRect/>
          </a:stretch>
        </p:blipFill>
        <p:spPr bwMode="auto">
          <a:xfrm>
            <a:off x="662305" y="621665"/>
            <a:ext cx="10789920" cy="57143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495" y="78740"/>
            <a:ext cx="11724640" cy="1782445"/>
          </a:xfrm>
          <a:prstGeom prst="rect">
            <a:avLst/>
          </a:prstGeom>
        </p:spPr>
        <p:txBody>
          <a:bodyPr wrap="square">
            <a:noAutofit/>
          </a:bodyPr>
          <a:lstStyle/>
          <a:p>
            <a:pPr algn="just">
              <a:lnSpc>
                <a:spcPct val="10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SIGNAL TRANSMISSION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A neuron</a:t>
            </a:r>
            <a:r>
              <a:rPr lang="en-IN" altLang="en-US" sz="2000" dirty="0">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sym typeface="+mn-ea"/>
              </a:rPr>
              <a:t>(i.e., </a:t>
            </a:r>
            <a:r>
              <a:rPr lang="en-US" sz="2000" i="1" dirty="0">
                <a:solidFill>
                  <a:schemeClr val="accent2"/>
                </a:solidFill>
                <a:effectLst/>
                <a:latin typeface="Times New Roman" panose="02020603050405020304" pitchFamily="18" charset="0"/>
                <a:ea typeface="Calibri" panose="020F0502020204030204" pitchFamily="34" charset="0"/>
                <a:sym typeface="+mn-ea"/>
              </a:rPr>
              <a:t>presynaptic</a:t>
            </a:r>
            <a:r>
              <a:rPr lang="en-IN" altLang="en-US" sz="2000" dirty="0">
                <a:effectLst/>
                <a:latin typeface="Times New Roman" panose="02020603050405020304" pitchFamily="18" charset="0"/>
                <a:ea typeface="Calibri" panose="020F0502020204030204" pitchFamily="34" charset="0"/>
                <a:sym typeface="+mn-ea"/>
              </a:rPr>
              <a:t> </a:t>
            </a:r>
            <a:r>
              <a:rPr lang="en-US" sz="2000" dirty="0">
                <a:effectLst/>
                <a:latin typeface="Times New Roman" panose="02020603050405020304" pitchFamily="18" charset="0"/>
                <a:ea typeface="Calibri" panose="020F0502020204030204" pitchFamily="34" charset="0"/>
                <a:sym typeface="+mn-ea"/>
              </a:rPr>
              <a:t>)</a:t>
            </a:r>
            <a:r>
              <a:rPr lang="en-US" sz="2000" dirty="0">
                <a:effectLst/>
                <a:latin typeface="Times New Roman" panose="02020603050405020304" pitchFamily="18" charset="0"/>
                <a:ea typeface="Calibri" panose="020F0502020204030204" pitchFamily="34" charset="0"/>
              </a:rPr>
              <a:t> sending a signal releases a chemical called a </a:t>
            </a:r>
            <a:r>
              <a:rPr lang="en-US" sz="2000" b="1" i="1" dirty="0">
                <a:effectLst/>
                <a:latin typeface="Times New Roman" panose="02020603050405020304" pitchFamily="18" charset="0"/>
                <a:ea typeface="Calibri" panose="020F0502020204030204" pitchFamily="34" charset="0"/>
              </a:rPr>
              <a:t>neurotransmitter</a:t>
            </a:r>
            <a:r>
              <a:rPr lang="en-IN" altLang="en-US" sz="2000" b="1" i="1" dirty="0">
                <a:effectLst/>
                <a:latin typeface="Times New Roman" panose="02020603050405020304" pitchFamily="18" charset="0"/>
                <a:ea typeface="Calibri" panose="020F0502020204030204" pitchFamily="34" charset="0"/>
              </a:rPr>
              <a:t>.</a:t>
            </a:r>
            <a:endParaRPr lang="en-IN" altLang="en-US" sz="2000" b="1" i="1" dirty="0">
              <a:effectLst/>
              <a:latin typeface="Times New Roman" panose="02020603050405020304" pitchFamily="18" charset="0"/>
              <a:ea typeface="Calibri" panose="020F0502020204030204" pitchFamily="34" charset="0"/>
            </a:endParaRPr>
          </a:p>
          <a:p>
            <a:pPr marL="342900" indent="-342900">
              <a:lnSpc>
                <a:spcPct val="100000"/>
              </a:lnSpc>
              <a:buFont typeface="Arial" panose="020B0604020202020204" pitchFamily="34" charset="0"/>
              <a:buChar char="•"/>
            </a:pPr>
            <a:endParaRPr lang="en-IN" altLang="en-US" sz="2000" b="1" i="1" dirty="0">
              <a:effectLst/>
              <a:latin typeface="Times New Roman" panose="02020603050405020304" pitchFamily="18" charset="0"/>
              <a:ea typeface="Calibri" panose="020F0502020204030204" pitchFamily="34" charset="0"/>
            </a:endParaRPr>
          </a:p>
          <a:p>
            <a:pPr marL="342900" indent="-342900">
              <a:lnSpc>
                <a:spcPct val="100000"/>
              </a:lnSpc>
              <a:buFont typeface="Arial" panose="020B0604020202020204" pitchFamily="34" charset="0"/>
              <a:buChar char="•"/>
            </a:pPr>
            <a:r>
              <a:rPr lang="en-IN" altLang="en-US" sz="2000" i="1" dirty="0">
                <a:solidFill>
                  <a:srgbClr val="00B050"/>
                </a:solidFill>
                <a:effectLst/>
                <a:latin typeface="Times New Roman" panose="02020603050405020304" pitchFamily="18" charset="0"/>
                <a:ea typeface="Calibri" panose="020F0502020204030204" pitchFamily="34" charset="0"/>
                <a:sym typeface="+mn-ea"/>
              </a:rPr>
              <a:t>N</a:t>
            </a:r>
            <a:r>
              <a:rPr lang="en-US" sz="2000" i="1" dirty="0">
                <a:solidFill>
                  <a:srgbClr val="00B050"/>
                </a:solidFill>
                <a:effectLst/>
                <a:latin typeface="Times New Roman" panose="02020603050405020304" pitchFamily="18" charset="0"/>
                <a:ea typeface="Calibri" panose="020F0502020204030204" pitchFamily="34" charset="0"/>
                <a:sym typeface="+mn-ea"/>
              </a:rPr>
              <a:t>eurotransmitter</a:t>
            </a:r>
            <a:r>
              <a:rPr lang="en-IN" altLang="en-US" sz="2000" dirty="0">
                <a:solidFill>
                  <a:srgbClr val="00B050"/>
                </a:solidFill>
                <a:effectLst/>
                <a:latin typeface="Times New Roman" panose="02020603050405020304" pitchFamily="18" charset="0"/>
                <a:ea typeface="Calibri" panose="020F0502020204030204" pitchFamily="34" charset="0"/>
              </a:rPr>
              <a:t> </a:t>
            </a:r>
            <a:r>
              <a:rPr lang="en-IN" altLang="en-US" sz="2000" dirty="0">
                <a:effectLst/>
                <a:latin typeface="Times New Roman" panose="02020603050405020304" pitchFamily="18" charset="0"/>
                <a:ea typeface="Calibri" panose="020F0502020204030204" pitchFamily="34" charset="0"/>
              </a:rPr>
              <a:t>b</a:t>
            </a:r>
            <a:r>
              <a:rPr lang="en-US" sz="2000" dirty="0">
                <a:effectLst/>
                <a:latin typeface="Times New Roman" panose="02020603050405020304" pitchFamily="18" charset="0"/>
                <a:ea typeface="Calibri" panose="020F0502020204030204" pitchFamily="34" charset="0"/>
              </a:rPr>
              <a:t>inds to a receptor on the surface of the receiving</a:t>
            </a:r>
            <a:r>
              <a:rPr lang="en-US" sz="2000" dirty="0">
                <a:effectLst/>
                <a:latin typeface="Times New Roman" panose="02020603050405020304" pitchFamily="18" charset="0"/>
                <a:ea typeface="Calibri" panose="020F0502020204030204" pitchFamily="34" charset="0"/>
                <a:sym typeface="+mn-ea"/>
              </a:rPr>
              <a:t> neuron</a:t>
            </a:r>
            <a:r>
              <a:rPr lang="en-US" sz="2000" dirty="0">
                <a:effectLst/>
                <a:latin typeface="Times New Roman" panose="02020603050405020304" pitchFamily="18" charset="0"/>
                <a:ea typeface="Calibri" panose="020F0502020204030204" pitchFamily="34" charset="0"/>
              </a:rPr>
              <a:t> (i.e., </a:t>
            </a:r>
            <a:r>
              <a:rPr lang="en-US" sz="2000" i="1" dirty="0">
                <a:solidFill>
                  <a:schemeClr val="accent2"/>
                </a:solidFill>
                <a:effectLst/>
                <a:latin typeface="Times New Roman" panose="02020603050405020304" pitchFamily="18" charset="0"/>
                <a:ea typeface="Calibri" panose="020F0502020204030204" pitchFamily="34" charset="0"/>
              </a:rPr>
              <a:t>postsynaptic</a:t>
            </a:r>
            <a:r>
              <a:rPr lang="en-US" sz="2000"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indent="0">
              <a:buFont typeface="Arial" panose="020B0604020202020204" pitchFamily="34" charset="0"/>
              <a:buNone/>
            </a:pPr>
            <a:endParaRPr lang="en-IN" sz="2000" dirty="0"/>
          </a:p>
        </p:txBody>
      </p:sp>
      <p:sp>
        <p:nvSpPr>
          <p:cNvPr id="3" name="Rectangle 2"/>
          <p:cNvSpPr/>
          <p:nvPr/>
        </p:nvSpPr>
        <p:spPr>
          <a:xfrm>
            <a:off x="124460" y="1949450"/>
            <a:ext cx="7585075" cy="4909185"/>
          </a:xfrm>
          <a:prstGeom prst="rect">
            <a:avLst/>
          </a:prstGeom>
        </p:spPr>
        <p:txBody>
          <a:bodyPr wrap="square">
            <a:noAutofit/>
          </a:bodyPr>
          <a:lstStyle/>
          <a:p>
            <a:pPr indent="0" algn="just">
              <a:lnSpc>
                <a:spcPct val="100000"/>
              </a:lnSpc>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ELECTRO ENCEPHALO GRAM [EEG]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Arial" panose="020B0604020202020204" pitchFamily="34" charset="0"/>
              <a:buChar char="•"/>
            </a:pP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It’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 a test that measures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electrical activity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the brain using small, metal discs (electrodes) attached to the scalp.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Arial" panose="020B0604020202020204" pitchFamily="34" charset="0"/>
              <a:buChar char="•"/>
            </a:pPr>
            <a:r>
              <a:rPr lang="en-US" sz="2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Brain cells</a:t>
            </a: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communicate via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electrical impulses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are active all the time, even during asleep.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activity shows up as </a:t>
            </a:r>
            <a:r>
              <a:rPr lang="en-US" sz="2000" b="1"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wavy lines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 an EEG recording.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EEG is one of the main diagnostic tests for</a:t>
            </a: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epilepsy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1: Sketch of how to record an Electroencephalogram. An EEG allows... |  Download Scientific Diagram"/>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09535" y="1949450"/>
            <a:ext cx="4384675" cy="47567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110" y="342265"/>
            <a:ext cx="7089140" cy="6282055"/>
          </a:xfrm>
          <a:prstGeom prst="rect">
            <a:avLst/>
          </a:prstGeom>
        </p:spPr>
        <p:txBody>
          <a:bodyPr wrap="square">
            <a:noAutofit/>
          </a:bodyPr>
          <a:lstStyle/>
          <a:p>
            <a:pPr indent="0" algn="just">
              <a:lnSpc>
                <a:spcPct val="150000"/>
              </a:lnSpc>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ELECTRO ENCEPHALO GRAM [EEG]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EEG can </a:t>
            </a: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also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find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changes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brain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activity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that might be useful in diagnosing brain disorders</a:t>
            </a: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EEG might also be helpful for diagnosing or treating</a:t>
            </a:r>
            <a:r>
              <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Brain tumors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Brain damage due to head injury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Brain dysfunction that can have a variety of causes (encephalopathy)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Sleep disorders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Inflammation of the brain (herpes encephalitis)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Stroke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0"/>
              </a:spcAft>
              <a:buFont typeface="Wingdings" panose="05000000000000000000" charset="0"/>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Creutzfeldt-Jakob disease etc.</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tudy of normal and abnormal EEG | Semantic Scholar"/>
          <p:cNvPicPr/>
          <p:nvPr/>
        </p:nvPicPr>
        <p:blipFill>
          <a:blip r:embed="rId1">
            <a:extLst>
              <a:ext uri="{28A0092B-C50C-407E-A947-70E740481C1C}">
                <a14:useLocalDpi xmlns:a14="http://schemas.microsoft.com/office/drawing/2010/main" val="0"/>
              </a:ext>
            </a:extLst>
          </a:blip>
          <a:srcRect/>
          <a:stretch>
            <a:fillRect/>
          </a:stretch>
        </p:blipFill>
        <p:spPr bwMode="auto">
          <a:xfrm>
            <a:off x="7334885" y="206375"/>
            <a:ext cx="4602480" cy="62680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90" y="229870"/>
            <a:ext cx="11777345" cy="6400165"/>
          </a:xfrm>
          <a:prstGeom prst="rect">
            <a:avLst/>
          </a:prstGeom>
        </p:spPr>
        <p:txBody>
          <a:bodyPr wrap="square">
            <a:noAutofit/>
          </a:bodyPr>
          <a:lstStyle/>
          <a:p>
            <a:pPr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ROBOTIC ARMS FOR PROSTHETICS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Robotic prosthetic limb is a </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well-established</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research area</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integrates</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AutoNum type="arabicPeriod"/>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advanced mechatronics,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AutoNum type="arabicPeriod"/>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intelligent sensing, and control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Wingdings" panose="05000000000000000000" charset="0"/>
              <a:buAutoNum type="arabicPeriod"/>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achieves</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higher order lost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sensorimotor functions</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maintain</a:t>
            </a:r>
            <a:r>
              <a:rPr lang="en-IN" alt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physical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appearance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amputated limb.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Robotic prosthetic limbs are </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expected to</a:t>
            </a:r>
            <a:r>
              <a:rPr lang="en-IN" alt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Char char="ü"/>
            </a:pPr>
            <a:r>
              <a:rPr lang="en-IN" alt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eplace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missing limbs of an amputee</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charset="0"/>
              <a:buChar char="ü"/>
            </a:pPr>
            <a:r>
              <a:rPr lang="en-IN" alt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estor</a:t>
            </a:r>
            <a:r>
              <a:rPr lang="en-IN" alt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lost functions and providing aesthetic appearance.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Robotic Arms Allow Partially Paralyzed Man To Feed Himself"/>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34910" y="1896110"/>
            <a:ext cx="4291330" cy="23063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70280" y="74295"/>
            <a:ext cx="10515600" cy="941070"/>
          </a:xfrm>
        </p:spPr>
        <p:txBody>
          <a:bodyPr/>
          <a:p>
            <a:pPr algn="ctr"/>
            <a:r>
              <a:rPr lang="en-IN" altLang="en-US" sz="4800" b="1">
                <a:solidFill>
                  <a:srgbClr val="00B050"/>
                </a:solidFill>
              </a:rPr>
              <a:t>OVERVIEW</a:t>
            </a:r>
            <a:endParaRPr lang="en-IN" altLang="en-US" sz="4800" b="1">
              <a:solidFill>
                <a:srgbClr val="00B050"/>
              </a:solidFill>
            </a:endParaRPr>
          </a:p>
        </p:txBody>
      </p:sp>
      <p:sp>
        <p:nvSpPr>
          <p:cNvPr id="3" name="Content Placeholder 2"/>
          <p:cNvSpPr>
            <a:spLocks noGrp="1"/>
          </p:cNvSpPr>
          <p:nvPr>
            <p:ph idx="1"/>
          </p:nvPr>
        </p:nvSpPr>
        <p:spPr>
          <a:xfrm>
            <a:off x="749935" y="1180465"/>
            <a:ext cx="10736580" cy="4996815"/>
          </a:xfrm>
        </p:spPr>
        <p:txBody>
          <a:bodyPr>
            <a:noAutofit/>
          </a:bodyPr>
          <a:p>
            <a:pPr algn="just">
              <a:lnSpc>
                <a:spcPct val="100000"/>
              </a:lnSpc>
              <a:buClrTx/>
              <a:buSzTx/>
              <a:buFont typeface="Wingdings" panose="05000000000000000000" charset="0"/>
              <a:buChar char="ü"/>
            </a:pPr>
            <a:r>
              <a:rPr lang="en-US" sz="2400">
                <a:latin typeface="Times New Roman" panose="02020603050405020304" pitchFamily="18" charset="0"/>
                <a:cs typeface="Times New Roman" panose="02020603050405020304" pitchFamily="18" charset="0"/>
              </a:rPr>
              <a:t>BRAIN </a:t>
            </a:r>
            <a:r>
              <a:rPr lang="en-US" sz="2400">
                <a:latin typeface="Times New Roman" panose="02020603050405020304" pitchFamily="18" charset="0"/>
                <a:cs typeface="Times New Roman" panose="02020603050405020304" pitchFamily="18" charset="0"/>
                <a:sym typeface="+mn-ea"/>
              </a:rPr>
              <a:t>as a</a:t>
            </a:r>
            <a:r>
              <a:rPr lang="en-US" sz="2400">
                <a:latin typeface="Times New Roman" panose="02020603050405020304" pitchFamily="18" charset="0"/>
                <a:cs typeface="Times New Roman" panose="02020603050405020304" pitchFamily="18" charset="0"/>
              </a:rPr>
              <a:t> CPU</a:t>
            </a: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r>
              <a:rPr lang="en-US" sz="2400">
                <a:latin typeface="Times New Roman" panose="02020603050405020304" pitchFamily="18" charset="0"/>
                <a:cs typeface="Times New Roman" panose="02020603050405020304" pitchFamily="18" charset="0"/>
              </a:rPr>
              <a:t>EYE as a CAMERA System</a:t>
            </a: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r>
              <a:rPr lang="en-US" sz="2400">
                <a:latin typeface="Times New Roman" panose="02020603050405020304" pitchFamily="18" charset="0"/>
                <a:cs typeface="Times New Roman" panose="02020603050405020304" pitchFamily="18" charset="0"/>
              </a:rPr>
              <a:t>HEART </a:t>
            </a:r>
            <a:r>
              <a:rPr lang="en-IN" altLang="en-US" sz="2400">
                <a:latin typeface="Times New Roman" panose="02020603050405020304" pitchFamily="18" charset="0"/>
                <a:cs typeface="Times New Roman" panose="02020603050405020304" pitchFamily="18" charset="0"/>
                <a:sym typeface="+mn-ea"/>
              </a:rPr>
              <a:t>as a</a:t>
            </a:r>
            <a:r>
              <a:rPr lang="en-US" sz="2400">
                <a:latin typeface="Times New Roman" panose="02020603050405020304" pitchFamily="18" charset="0"/>
                <a:cs typeface="Times New Roman" panose="02020603050405020304" pitchFamily="18" charset="0"/>
              </a:rPr>
              <a:t> PUMP </a:t>
            </a:r>
            <a:r>
              <a:rPr lang="en-US" sz="2400">
                <a:latin typeface="Times New Roman" panose="02020603050405020304" pitchFamily="18" charset="0"/>
                <a:cs typeface="Times New Roman" panose="02020603050405020304" pitchFamily="18" charset="0"/>
                <a:sym typeface="+mn-ea"/>
              </a:rPr>
              <a:t>System</a:t>
            </a: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r>
              <a:rPr lang="en-US" sz="2400">
                <a:latin typeface="Times New Roman" panose="02020603050405020304" pitchFamily="18" charset="0"/>
                <a:cs typeface="Times New Roman" panose="02020603050405020304" pitchFamily="18" charset="0"/>
              </a:rPr>
              <a:t>LUNGS </a:t>
            </a:r>
            <a:r>
              <a:rPr lang="en-IN" altLang="en-US" sz="2400">
                <a:latin typeface="Times New Roman" panose="02020603050405020304" pitchFamily="18" charset="0"/>
                <a:cs typeface="Times New Roman" panose="02020603050405020304" pitchFamily="18" charset="0"/>
                <a:sym typeface="+mn-ea"/>
              </a:rPr>
              <a:t>as a</a:t>
            </a:r>
            <a:r>
              <a:rPr lang="en-US" sz="2400">
                <a:latin typeface="Times New Roman" panose="02020603050405020304" pitchFamily="18" charset="0"/>
                <a:cs typeface="Times New Roman" panose="02020603050405020304" pitchFamily="18" charset="0"/>
              </a:rPr>
              <a:t> PURIFICATION </a:t>
            </a:r>
            <a:r>
              <a:rPr lang="en-US" sz="2400">
                <a:latin typeface="Times New Roman" panose="02020603050405020304" pitchFamily="18" charset="0"/>
                <a:cs typeface="Times New Roman" panose="02020603050405020304" pitchFamily="18" charset="0"/>
                <a:sym typeface="+mn-ea"/>
              </a:rPr>
              <a:t>System</a:t>
            </a: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endParaRPr lang="en-US" sz="2400">
              <a:latin typeface="Times New Roman" panose="02020603050405020304" pitchFamily="18" charset="0"/>
              <a:cs typeface="Times New Roman" panose="02020603050405020304" pitchFamily="18" charset="0"/>
            </a:endParaRPr>
          </a:p>
          <a:p>
            <a:pPr algn="just">
              <a:lnSpc>
                <a:spcPct val="100000"/>
              </a:lnSpc>
              <a:buClrTx/>
              <a:buSzTx/>
              <a:buFont typeface="Wingdings" panose="05000000000000000000" charset="0"/>
              <a:buChar char="ü"/>
            </a:pPr>
            <a:r>
              <a:rPr lang="en-US" sz="2400">
                <a:latin typeface="Times New Roman" panose="02020603050405020304" pitchFamily="18" charset="0"/>
                <a:cs typeface="Times New Roman" panose="02020603050405020304" pitchFamily="18" charset="0"/>
              </a:rPr>
              <a:t>KIDNEY </a:t>
            </a:r>
            <a:r>
              <a:rPr lang="en-IN" altLang="en-US" sz="2400">
                <a:latin typeface="Times New Roman" panose="02020603050405020304" pitchFamily="18" charset="0"/>
                <a:cs typeface="Times New Roman" panose="02020603050405020304" pitchFamily="18" charset="0"/>
                <a:sym typeface="+mn-ea"/>
              </a:rPr>
              <a:t>as a</a:t>
            </a:r>
            <a:r>
              <a:rPr lang="en-US" sz="2400">
                <a:latin typeface="Times New Roman" panose="02020603050405020304" pitchFamily="18" charset="0"/>
                <a:cs typeface="Times New Roman" panose="02020603050405020304" pitchFamily="18" charset="0"/>
              </a:rPr>
              <a:t> FILTERATION </a:t>
            </a:r>
            <a:r>
              <a:rPr lang="en-US" sz="2400">
                <a:latin typeface="Times New Roman" panose="02020603050405020304" pitchFamily="18" charset="0"/>
                <a:cs typeface="Times New Roman" panose="02020603050405020304" pitchFamily="18" charset="0"/>
                <a:sym typeface="+mn-ea"/>
              </a:rPr>
              <a:t>System</a:t>
            </a:r>
            <a:endParaRPr lang="en-US" sz="2400">
              <a:latin typeface="Times New Roman" panose="02020603050405020304" pitchFamily="18" charset="0"/>
              <a:cs typeface="Times New Roman" panose="02020603050405020304" pitchFamily="18" charset="0"/>
              <a:sym typeface="+mn-ea"/>
            </a:endParaRPr>
          </a:p>
        </p:txBody>
      </p:sp>
      <p:pic>
        <p:nvPicPr>
          <p:cNvPr id="6" name="Picture 5" descr="CMRIT A++ Logo-01"/>
          <p:cNvPicPr>
            <a:picLocks noChangeAspect="1"/>
          </p:cNvPicPr>
          <p:nvPr/>
        </p:nvPicPr>
        <p:blipFill>
          <a:blip r:embed="rId1"/>
          <a:stretch>
            <a:fillRect/>
          </a:stretch>
        </p:blipFill>
        <p:spPr>
          <a:xfrm>
            <a:off x="132080" y="71755"/>
            <a:ext cx="1419225" cy="943610"/>
          </a:xfrm>
          <a:prstGeom prst="rect">
            <a:avLst/>
          </a:prstGeom>
        </p:spPr>
      </p:pic>
      <p:graphicFrame>
        <p:nvGraphicFramePr>
          <p:cNvPr id="4" name="Object 3"/>
          <p:cNvGraphicFramePr/>
          <p:nvPr/>
        </p:nvGraphicFramePr>
        <p:xfrm>
          <a:off x="11014710" y="6073140"/>
          <a:ext cx="1177290" cy="784860"/>
        </p:xfrm>
        <a:graphic>
          <a:graphicData uri="http://schemas.openxmlformats.org/presentationml/2006/ole">
            <mc:AlternateContent xmlns:mc="http://schemas.openxmlformats.org/markup-compatibility/2006">
              <mc:Choice xmlns:v="urn:schemas-microsoft-com:vml" Requires="v">
                <p:oleObj spid="_x0000_s5" name="" r:id="rId2" imgW="1581150" imgH="1028700" progId="Paint.Picture">
                  <p:embed/>
                </p:oleObj>
              </mc:Choice>
              <mc:Fallback>
                <p:oleObj name="" r:id="rId2" imgW="1581150" imgH="1028700" progId="Paint.Picture">
                  <p:embed/>
                  <p:pic>
                    <p:nvPicPr>
                      <p:cNvPr id="0" name="Picture 5"/>
                      <p:cNvPicPr/>
                      <p:nvPr/>
                    </p:nvPicPr>
                    <p:blipFill>
                      <a:blip r:embed="rId3"/>
                      <a:stretch>
                        <a:fillRect/>
                      </a:stretch>
                    </p:blipFill>
                    <p:spPr>
                      <a:xfrm>
                        <a:off x="11014710" y="6073140"/>
                        <a:ext cx="1177290" cy="784860"/>
                      </a:xfrm>
                      <a:prstGeom prst="rect">
                        <a:avLst/>
                      </a:prstGeom>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human muscles (b) Diagram of artificial muscles. "/>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85435" y="815975"/>
            <a:ext cx="6549390" cy="3437890"/>
          </a:xfrm>
          <a:prstGeom prst="rect">
            <a:avLst/>
          </a:prstGeom>
          <a:noFill/>
          <a:ln>
            <a:noFill/>
          </a:ln>
        </p:spPr>
      </p:pic>
      <p:sp>
        <p:nvSpPr>
          <p:cNvPr id="5" name="Rectangle 4"/>
          <p:cNvSpPr/>
          <p:nvPr/>
        </p:nvSpPr>
        <p:spPr>
          <a:xfrm>
            <a:off x="296545" y="339725"/>
            <a:ext cx="11153775" cy="6312535"/>
          </a:xfrm>
          <a:prstGeom prst="rect">
            <a:avLst/>
          </a:prstGeom>
        </p:spPr>
        <p:txBody>
          <a:bodyPr wrap="square">
            <a:noAutofit/>
          </a:bodyPr>
          <a:lstStyle/>
          <a:p>
            <a:pPr marL="285750" indent="-285750" algn="just">
              <a:lnSpc>
                <a:spcPct val="100000"/>
              </a:lnSpc>
              <a:spcAft>
                <a:spcPts val="0"/>
              </a:spcAft>
              <a:buFont typeface="Wingdings" panose="05000000000000000000" charset="0"/>
              <a:buChar char="Ø"/>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With the advancement of sensor technology, in the last few decades significant contributions have been made in this area.</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285750" indent="-285750" algn="just">
              <a:lnSpc>
                <a:spcPct val="100000"/>
              </a:lnSpc>
              <a:spcAft>
                <a:spcPts val="0"/>
              </a:spcAft>
              <a:buFont typeface="Wingdings" panose="05000000000000000000" charset="0"/>
              <a:buChar char="Ø"/>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The main aspects are</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285750" indent="-285750" algn="just">
              <a:lnSpc>
                <a:spcPct val="100000"/>
              </a:lnSpc>
              <a:spcAft>
                <a:spcPts val="0"/>
              </a:spcAft>
              <a:buFont typeface="Wingdings" panose="05000000000000000000" charset="0"/>
              <a:buChar char="Ø"/>
            </a:pP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342900" indent="-342900" algn="just">
              <a:lnSpc>
                <a:spcPct val="100000"/>
              </a:lnSpc>
              <a:spcAft>
                <a:spcPts val="0"/>
              </a:spcAft>
              <a:buFont typeface="Wingdings" panose="05000000000000000000" charset="0"/>
              <a:buChar char="ü"/>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 enhanced social interaction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342900" indent="-342900" algn="just">
              <a:lnSpc>
                <a:spcPct val="100000"/>
              </a:lnSpc>
              <a:spcAft>
                <a:spcPts val="0"/>
              </a:spcAft>
              <a:buFont typeface="Wingdings" panose="05000000000000000000" charset="0"/>
              <a:buChar char="ü"/>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comfortable amputee’s life and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342900" indent="-342900" algn="just">
              <a:lnSpc>
                <a:spcPct val="100000"/>
              </a:lnSpc>
              <a:spcAft>
                <a:spcPts val="0"/>
              </a:spcAft>
              <a:buFont typeface="Wingdings" panose="05000000000000000000" charset="0"/>
              <a:buChar char="ü"/>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productive amputee to the society.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marL="285750" indent="-285750" algn="just">
              <a:lnSpc>
                <a:spcPct val="100000"/>
              </a:lnSpc>
              <a:spcAft>
                <a:spcPts val="0"/>
              </a:spcAft>
              <a:buFont typeface="Wingdings" panose="05000000000000000000" charset="0"/>
              <a:buChar char="Ø"/>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Deep Brain Stimulation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rPr>
              <a:t>(DBS)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algn="just">
              <a:lnSpc>
                <a:spcPct val="100000"/>
              </a:lnSpc>
              <a:spcAft>
                <a:spcPts val="0"/>
              </a:spcAft>
            </a:pPr>
            <a:endParaRPr lang="en-IN"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DBS involves</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ctr">
              <a:lnSpc>
                <a:spcPct val="100000"/>
              </a:lnSpc>
              <a:spcAft>
                <a:spcPts val="0"/>
              </a:spcAft>
              <a:buFont typeface="Wingdings" panose="05000000000000000000" charset="0"/>
              <a:buNone/>
            </a:pPr>
            <a:r>
              <a:rPr lang="en-US"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surgically</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implanting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 neurotransmitter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that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sends electrical impulses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specific areas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t>
            </a:r>
            <a:r>
              <a:rPr lang="en-IN" alt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rPr>
              <a:t>brain</a:t>
            </a:r>
            <a:endParaRPr lang="en-US" sz="2000" i="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This </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procedure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 helped people with </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Parkinson's</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reduce symptoms such as</a:t>
            </a:r>
            <a:r>
              <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0000"/>
              </a:lnSpc>
              <a:spcAft>
                <a:spcPts val="0"/>
              </a:spcAft>
              <a:buFont typeface="Wingdings" panose="05000000000000000000" charset="0"/>
              <a:buChar char="Ø"/>
            </a:pPr>
            <a:endParaRPr lang="en-IN" alt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Wingdings" panose="05000000000000000000" charset="0"/>
              <a:buChar char="ü"/>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tremor</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Wingdings" panose="05000000000000000000" charset="0"/>
              <a:buChar char="ü"/>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rigidity and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0000"/>
              </a:lnSpc>
              <a:spcAft>
                <a:spcPts val="0"/>
              </a:spcAft>
              <a:buFont typeface="Wingdings" panose="05000000000000000000" charset="0"/>
              <a:buChar char="ü"/>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bradykinesia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135" y="1004570"/>
            <a:ext cx="11742420" cy="2411730"/>
          </a:xfrm>
          <a:prstGeom prst="rect">
            <a:avLst/>
          </a:prstGeom>
        </p:spPr>
        <p:txBody>
          <a:bodyPr wrap="square">
            <a:noAutofit/>
          </a:bodyPr>
          <a:lstStyle/>
          <a:p>
            <a:pPr marL="285750" indent="-285750" algn="just">
              <a:lnSpc>
                <a:spcPct val="150000"/>
              </a:lnSpc>
              <a:spcAft>
                <a:spcPts val="0"/>
              </a:spcAft>
              <a:buFont typeface="Wingdings" panose="05000000000000000000" charset="0"/>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human eye is a wonderful instrument, relying on refraction and lenses to form images.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 There are many similarities between the human eye and a camera, including: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ü"/>
            </a:pPr>
            <a:r>
              <a:rPr lang="en-US" dirty="0">
                <a:effectLst/>
                <a:latin typeface="Times New Roman" panose="02020603050405020304" pitchFamily="18" charset="0"/>
                <a:ea typeface="Calibri" panose="020F0502020204030204" pitchFamily="34" charset="0"/>
                <a:cs typeface="Times New Roman" panose="02020603050405020304" pitchFamily="18" charset="0"/>
              </a:rPr>
              <a:t>A diaphragm to control the amount of light that gets through to the lens. This is the shutter in a camera, and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ü"/>
            </a:pPr>
            <a:r>
              <a:rPr lang="en-IN" altLang="en-US" dirty="0">
                <a:effectLst/>
                <a:latin typeface="Times New Roman" panose="02020603050405020304" pitchFamily="18" charset="0"/>
                <a:ea typeface="Calibri" panose="020F0502020204030204" pitchFamily="34" charset="0"/>
                <a:cs typeface="Times New Roman" panose="02020603050405020304" pitchFamily="18" charset="0"/>
              </a:rPr>
              <a:t>T</a:t>
            </a:r>
            <a:r>
              <a:rPr lang="en-US" dirty="0">
                <a:effectLst/>
                <a:latin typeface="Times New Roman" panose="02020603050405020304" pitchFamily="18" charset="0"/>
                <a:ea typeface="Calibri" panose="020F0502020204030204" pitchFamily="34" charset="0"/>
                <a:cs typeface="Times New Roman" panose="02020603050405020304" pitchFamily="18" charset="0"/>
              </a:rPr>
              <a:t>he pupil, at the center of the iris, in the human eye</a:t>
            </a:r>
            <a:r>
              <a:rPr lang="en-IN" altLang="en-US" dirty="0">
                <a:effectLst/>
                <a:latin typeface="Times New Roman" panose="02020603050405020304" pitchFamily="18" charset="0"/>
                <a:ea typeface="Calibri" panose="020F0502020204030204" pitchFamily="34" charset="0"/>
                <a:cs typeface="Times New Roman" panose="02020603050405020304" pitchFamily="18" charset="0"/>
              </a:rPr>
              <a:t>, is a</a:t>
            </a:r>
            <a:r>
              <a:rPr lang="en-US" dirty="0">
                <a:effectLst/>
                <a:latin typeface="Times New Roman" panose="02020603050405020304" pitchFamily="18" charset="0"/>
                <a:ea typeface="Calibri" panose="020F0502020204030204" pitchFamily="34" charset="0"/>
                <a:cs typeface="Times New Roman" panose="02020603050405020304" pitchFamily="18" charset="0"/>
              </a:rPr>
              <a:t> lens to focus the light and create an image.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ü"/>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image is real and inverted. A method of sensing the image.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charset="0"/>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a camera, film is used to record the image; in the eye, the image is focused on the retina, and a system of rods and cones is the front end of an image-processing system that converts the image to electrical impulses and sends the information along the optic nerve to the brain.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t="12179" r="1053" b="26924"/>
          <a:stretch>
            <a:fillRect/>
          </a:stretch>
        </p:blipFill>
        <p:spPr>
          <a:xfrm>
            <a:off x="4601845" y="4357370"/>
            <a:ext cx="7458075" cy="2420620"/>
          </a:xfrm>
          <a:prstGeom prst="rect">
            <a:avLst/>
          </a:prstGeom>
        </p:spPr>
      </p:pic>
      <p:sp>
        <p:nvSpPr>
          <p:cNvPr id="4" name="Text Box 3"/>
          <p:cNvSpPr txBox="1"/>
          <p:nvPr/>
        </p:nvSpPr>
        <p:spPr>
          <a:xfrm>
            <a:off x="553085" y="175260"/>
            <a:ext cx="11194415" cy="829945"/>
          </a:xfrm>
          <a:prstGeom prst="rect">
            <a:avLst/>
          </a:prstGeom>
          <a:noFill/>
        </p:spPr>
        <p:txBody>
          <a:bodyPr wrap="square" rtlCol="0">
            <a:spAutoFit/>
          </a:bodyPr>
          <a:p>
            <a:r>
              <a:rPr lang="en-IN" altLang="en-US" sz="4800" b="1">
                <a:solidFill>
                  <a:srgbClr val="00B050"/>
                </a:solidFill>
                <a:latin typeface="+mj-lt"/>
                <a:ea typeface="+mj-ea"/>
                <a:cs typeface="+mj-cs"/>
                <a:sym typeface="+mn-ea"/>
              </a:rPr>
              <a:t>EYE AS A CAMERA SYSTEM</a:t>
            </a:r>
            <a:endParaRPr lang="en-US"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ce between Rod and Cone Cells | Easy Biology Class"/>
          <p:cNvPicPr/>
          <p:nvPr/>
        </p:nvPicPr>
        <p:blipFill>
          <a:blip r:embed="rId1">
            <a:extLst>
              <a:ext uri="{28A0092B-C50C-407E-A947-70E740481C1C}">
                <a14:useLocalDpi xmlns:a14="http://schemas.microsoft.com/office/drawing/2010/main" val="0"/>
              </a:ext>
            </a:extLst>
          </a:blip>
          <a:srcRect/>
          <a:stretch>
            <a:fillRect/>
          </a:stretch>
        </p:blipFill>
        <p:spPr bwMode="auto">
          <a:xfrm>
            <a:off x="2430780" y="1066800"/>
            <a:ext cx="5019040" cy="3429000"/>
          </a:xfrm>
          <a:prstGeom prst="rect">
            <a:avLst/>
          </a:prstGeom>
          <a:noFill/>
          <a:ln>
            <a:noFill/>
          </a:ln>
        </p:spPr>
      </p:pic>
      <p:sp>
        <p:nvSpPr>
          <p:cNvPr id="4" name="Rectangle 3"/>
          <p:cNvSpPr/>
          <p:nvPr/>
        </p:nvSpPr>
        <p:spPr>
          <a:xfrm>
            <a:off x="101600" y="143470"/>
            <a:ext cx="12090400" cy="923330"/>
          </a:xfrm>
          <a:prstGeom prst="rect">
            <a:avLst/>
          </a:prstGeom>
        </p:spPr>
        <p:txBody>
          <a:bodyPr wrap="square">
            <a:spAutoFit/>
          </a:bodyPr>
          <a:lstStyle/>
          <a:p>
            <a:r>
              <a:rPr lang="en-US" dirty="0">
                <a:effectLst/>
                <a:latin typeface="Times New Roman" panose="02020603050405020304" pitchFamily="18" charset="0"/>
                <a:ea typeface="Calibri" panose="020F0502020204030204" pitchFamily="34" charset="0"/>
              </a:rPr>
              <a:t>Photoreceptors in the retina are classified into two groups, named after their physical morphologies, into </a:t>
            </a:r>
            <a:r>
              <a:rPr lang="en-US" b="1" dirty="0">
                <a:effectLst/>
                <a:latin typeface="Times New Roman" panose="02020603050405020304" pitchFamily="18" charset="0"/>
                <a:ea typeface="Calibri" panose="020F0502020204030204" pitchFamily="34" charset="0"/>
              </a:rPr>
              <a:t>rods</a:t>
            </a:r>
            <a:r>
              <a:rPr lang="en-US" dirty="0">
                <a:effectLst/>
                <a:latin typeface="Times New Roman" panose="02020603050405020304" pitchFamily="18" charset="0"/>
                <a:ea typeface="Calibri" panose="020F0502020204030204" pitchFamily="34" charset="0"/>
              </a:rPr>
              <a:t> and </a:t>
            </a:r>
            <a:r>
              <a:rPr lang="en-US" b="1" dirty="0">
                <a:effectLst/>
                <a:latin typeface="Times New Roman" panose="02020603050405020304" pitchFamily="18" charset="0"/>
                <a:ea typeface="Calibri" panose="020F0502020204030204" pitchFamily="34" charset="0"/>
              </a:rPr>
              <a:t>cones</a:t>
            </a:r>
            <a:r>
              <a:rPr lang="en-US" dirty="0">
                <a:effectLst/>
                <a:latin typeface="Times New Roman" panose="02020603050405020304" pitchFamily="18" charset="0"/>
                <a:ea typeface="Calibri" panose="020F0502020204030204" pitchFamily="34" charset="0"/>
              </a:rPr>
              <a:t>. These photoreceptors are localized around an area near the </a:t>
            </a:r>
            <a:r>
              <a:rPr lang="en-US" dirty="0" err="1">
                <a:effectLst/>
                <a:latin typeface="Times New Roman" panose="02020603050405020304" pitchFamily="18" charset="0"/>
                <a:ea typeface="Calibri" panose="020F0502020204030204" pitchFamily="34" charset="0"/>
              </a:rPr>
              <a:t>centre</a:t>
            </a:r>
            <a:r>
              <a:rPr lang="en-US" dirty="0">
                <a:effectLst/>
                <a:latin typeface="Times New Roman" panose="02020603050405020304" pitchFamily="18" charset="0"/>
                <a:ea typeface="Calibri" panose="020F0502020204030204" pitchFamily="34" charset="0"/>
              </a:rPr>
              <a:t> of the retina called the macula, which is the functional center of the retina</a:t>
            </a:r>
            <a:endParaRPr lang="en-IN" dirty="0"/>
          </a:p>
        </p:txBody>
      </p:sp>
      <p:sp>
        <p:nvSpPr>
          <p:cNvPr id="5" name="Rectangle 4"/>
          <p:cNvSpPr/>
          <p:nvPr/>
        </p:nvSpPr>
        <p:spPr>
          <a:xfrm>
            <a:off x="0" y="4611216"/>
            <a:ext cx="12192000" cy="1615827"/>
          </a:xfrm>
          <a:prstGeom prst="rect">
            <a:avLst/>
          </a:prstGeom>
        </p:spPr>
        <p:txBody>
          <a:bodyPr wrap="square">
            <a:spAutoFit/>
          </a:bodyPr>
          <a:lstStyle/>
          <a:p>
            <a:pPr algn="just">
              <a:lnSpc>
                <a:spcPct val="150000"/>
              </a:lnSpc>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OPTICAL CORRECTIONS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rPr>
              <a:t>A slight modification of geometrically correct lines (as of a building) for the purpose of making them appear correct to the eye. The ability to see images or objects with clear, sharp vision results from light entering the eye. Light rays bend or refract when they hit the retina, sending nerve signals to the optic nerve, which then sends these signals to the brain. The brain processes them into images, allowing you to understand what you see</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85323"/>
          </a:xfrm>
          <a:prstGeom prst="rect">
            <a:avLst/>
          </a:prstGeom>
        </p:spPr>
        <p:txBody>
          <a:bodyPr wrap="square">
            <a:spAutoFit/>
          </a:bodyPr>
          <a:lstStyle/>
          <a:p>
            <a:pPr algn="just">
              <a:lnSpc>
                <a:spcPct val="150000"/>
              </a:lnSpc>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CATARACT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 cataract is a clouding of the normally clear lens of the eye. At first, the cloudiness in your vision caused by a cataract may affect only a small part of the eye's lens and you may be unaware of any vision loss. As the cataract grows larger, it clouds more of your lens and distorts the light passing through the lens. This may lead to more-noticeable symptoms. A cataract is a cloudy lens. The lens is positioned behind the colored part of your eye (iris). The lens focuses light that passes into your eye, producing clear, sharp images on the retina — the light-sensitive membrane in the eye that functions like the film in a camera.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ataracts: Signs, Symptoms &amp; Effects | NVISION Eye Centers"/>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40211" y="2730289"/>
            <a:ext cx="4455160" cy="2367676"/>
          </a:xfrm>
          <a:prstGeom prst="rect">
            <a:avLst/>
          </a:prstGeom>
          <a:noFill/>
          <a:ln>
            <a:noFill/>
          </a:ln>
        </p:spPr>
      </p:pic>
      <p:sp>
        <p:nvSpPr>
          <p:cNvPr id="4" name="Rectangle 3"/>
          <p:cNvSpPr/>
          <p:nvPr/>
        </p:nvSpPr>
        <p:spPr>
          <a:xfrm>
            <a:off x="0" y="5600700"/>
            <a:ext cx="12192000" cy="646331"/>
          </a:xfrm>
          <a:prstGeom prst="rect">
            <a:avLst/>
          </a:prstGeom>
        </p:spPr>
        <p:txBody>
          <a:bodyPr wrap="square">
            <a:spAutoFit/>
          </a:bodyPr>
          <a:lstStyle/>
          <a:p>
            <a:r>
              <a:rPr lang="en-US" b="1" dirty="0">
                <a:effectLst/>
                <a:latin typeface="Times New Roman" panose="02020603050405020304" pitchFamily="18" charset="0"/>
                <a:ea typeface="Calibri" panose="020F0502020204030204" pitchFamily="34" charset="0"/>
              </a:rPr>
              <a:t>As you age, </a:t>
            </a:r>
            <a:r>
              <a:rPr lang="en-US" dirty="0">
                <a:effectLst/>
                <a:latin typeface="Times New Roman" panose="02020603050405020304" pitchFamily="18" charset="0"/>
                <a:ea typeface="Calibri" panose="020F0502020204030204" pitchFamily="34" charset="0"/>
              </a:rPr>
              <a:t>the lenses in your eyes become less flexible, less transparent and thicker. Age-related and other medical conditions cause proteins and fibers within the lenses to break down and clump together, clouding the lenses</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453" y="98602"/>
            <a:ext cx="11363093" cy="4399915"/>
          </a:xfrm>
          <a:prstGeom prst="rect">
            <a:avLst/>
          </a:prstGeom>
        </p:spPr>
        <p:txBody>
          <a:bodyPr wrap="square">
            <a:spAutoFit/>
          </a:bodyPr>
          <a:lstStyle/>
          <a:p>
            <a:pPr indent="0" algn="just">
              <a:lnSpc>
                <a:spcPct val="150000"/>
              </a:lnSpc>
              <a:spcAft>
                <a:spcPts val="0"/>
              </a:spcAft>
              <a:buNone/>
            </a:pPr>
            <a:r>
              <a:rPr lang="en-US" sz="2000" b="1" dirty="0">
                <a:effectLst/>
                <a:latin typeface="Aparajita" panose="02020603050405020304" pitchFamily="18" charset="0"/>
                <a:ea typeface="Calibri" panose="020F0502020204030204" pitchFamily="34" charset="0"/>
                <a:cs typeface="Aparajita" panose="02020603050405020304" pitchFamily="18" charset="0"/>
              </a:rPr>
              <a:t>EYE LENS MATERIALS</a:t>
            </a:r>
            <a:endParaRPr lang="en-US" sz="2000" b="1" dirty="0">
              <a:effectLst/>
              <a:latin typeface="Aparajita" panose="02020603050405020304" pitchFamily="18" charset="0"/>
              <a:ea typeface="Calibri" panose="020F0502020204030204" pitchFamily="34" charset="0"/>
              <a:cs typeface="Aparajita" panose="02020603050405020304" pitchFamily="18" charset="0"/>
            </a:endParaRPr>
          </a:p>
          <a:p>
            <a:pPr indent="0" algn="just">
              <a:lnSpc>
                <a:spcPct val="150000"/>
              </a:lnSpc>
              <a:spcAft>
                <a:spcPts val="0"/>
              </a:spcAft>
              <a:buNone/>
            </a:pPr>
            <a:endParaRPr lang="en-IN" sz="2000" dirty="0">
              <a:effectLst/>
              <a:latin typeface="Aparajita" panose="02020603050405020304" pitchFamily="18" charset="0"/>
              <a:ea typeface="Calibri" panose="020F0502020204030204" pitchFamily="34" charset="0"/>
              <a:cs typeface="Aparajita" panose="02020603050405020304" pitchFamily="18" charset="0"/>
            </a:endParaRPr>
          </a:p>
          <a:p>
            <a:pPr marL="285750" indent="-285750" algn="just">
              <a:buFont typeface="Arial" panose="020B0604020202020204" pitchFamily="34" charset="0"/>
              <a:buChar char="•"/>
            </a:pPr>
            <a:r>
              <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Corrective spherocylindrical lenses are commonly used to treat refractive errors such as myopia, hyperopia, presbyopia, and astigmatism. </a:t>
            </a:r>
            <a:endPar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endParaRPr>
          </a:p>
          <a:p>
            <a:pPr marL="285750" indent="-285750" algn="just">
              <a:buFont typeface="Arial" panose="020B0604020202020204" pitchFamily="34" charset="0"/>
              <a:buChar char="•"/>
            </a:pPr>
            <a:r>
              <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Both lenses and prisms are also frequently used to improve eye alignment and treat diplopia in strabismus. </a:t>
            </a:r>
            <a:endPar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endParaRPr>
          </a:p>
          <a:p>
            <a:pPr marL="285750" indent="-285750" algn="just">
              <a:buFont typeface="Arial" panose="020B0604020202020204" pitchFamily="34" charset="0"/>
              <a:buChar char="•"/>
            </a:pPr>
            <a:r>
              <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Eyeglasses also serve an important role in protecting the eyes from physical trauma and harmful radiation. </a:t>
            </a:r>
            <a:endPar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endParaRPr>
          </a:p>
          <a:p>
            <a:pPr marL="285750" indent="-285750" algn="just">
              <a:buFont typeface="Arial" panose="020B0604020202020204" pitchFamily="34" charset="0"/>
              <a:buChar char="•"/>
            </a:pPr>
            <a:r>
              <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Lenses can be produced using a variety of materials and designed with several optical profiles to optimize use in specific applications.</a:t>
            </a:r>
            <a:endPar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endParaRPr>
          </a:p>
          <a:p>
            <a:pPr marL="285750" indent="-285750" algn="just">
              <a:buFont typeface="Arial" panose="020B0604020202020204" pitchFamily="34" charset="0"/>
              <a:buChar char="•"/>
            </a:pPr>
            <a:r>
              <a:rPr lang="en-US" sz="2000" dirty="0">
                <a:latin typeface="Aparajita" panose="02020603050405020304" pitchFamily="18" charset="0"/>
                <a:cs typeface="Aparajita" panose="02020603050405020304" pitchFamily="18" charset="0"/>
              </a:rPr>
              <a:t>There are 4 main types of lens materials for eyeglasses and sunglasses. Each type of lens material can help correct refractive errors such as nearsightedness, farsightedness, astigmatism, or presbyopia</a:t>
            </a:r>
            <a:endParaRPr lang="en-IN" sz="2000" dirty="0">
              <a:latin typeface="Aparajita" panose="02020603050405020304" pitchFamily="18" charset="0"/>
              <a:cs typeface="Aparajita"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716" y="141078"/>
            <a:ext cx="10653133" cy="5631180"/>
          </a:xfrm>
          <a:prstGeom prst="rect">
            <a:avLst/>
          </a:prstGeom>
        </p:spPr>
        <p:txBody>
          <a:bodyPr wrap="square">
            <a:spAutoFit/>
          </a:bodyPr>
          <a:lstStyle/>
          <a:p>
            <a:pPr algn="just">
              <a:lnSpc>
                <a:spcPct val="150000"/>
              </a:lnSpc>
              <a:spcAft>
                <a:spcPts val="0"/>
              </a:spcAft>
            </a:pPr>
            <a:r>
              <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Types of lens materials:</a:t>
            </a:r>
            <a:endParaRPr lang="en-US" sz="20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endParaRPr>
          </a:p>
          <a:p>
            <a:pPr algn="just">
              <a:lnSpc>
                <a:spcPct val="150000"/>
              </a:lnSpc>
              <a:spcAft>
                <a:spcPts val="0"/>
              </a:spcAft>
            </a:pPr>
            <a:endParaRPr lang="en-IN" sz="2000" dirty="0">
              <a:effectLst/>
              <a:latin typeface="Aparajita" panose="02020603050405020304" pitchFamily="18" charset="0"/>
              <a:ea typeface="Calibri" panose="020F0502020204030204" pitchFamily="34" charset="0"/>
              <a:cs typeface="Aparajita" panose="02020603050405020304" pitchFamily="18" charset="0"/>
            </a:endParaRPr>
          </a:p>
          <a:p>
            <a:pPr marL="342900" lvl="0" indent="-342900" algn="just">
              <a:lnSpc>
                <a:spcPct val="150000"/>
              </a:lnSpc>
              <a:spcAft>
                <a:spcPts val="0"/>
              </a:spcAft>
              <a:buFont typeface="+mj-lt"/>
              <a:buAutoNum type="arabicPeriod"/>
            </a:pPr>
            <a:r>
              <a:rPr lang="en-US" sz="2000" b="1"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CR-39 -</a:t>
            </a:r>
            <a:r>
              <a:rPr lang="en-US" sz="2000" dirty="0">
                <a:latin typeface="Aparajita" panose="02020603050405020304" pitchFamily="18" charset="0"/>
                <a:cs typeface="Aparajita" panose="02020603050405020304" pitchFamily="18" charset="0"/>
              </a:rPr>
              <a:t>The most commonly used plastic lens material</a:t>
            </a:r>
            <a:endParaRPr lang="en-US" sz="2000" dirty="0">
              <a:latin typeface="Aparajita" panose="02020603050405020304" pitchFamily="18" charset="0"/>
              <a:cs typeface="Aparajita" panose="02020603050405020304" pitchFamily="18" charset="0"/>
            </a:endParaRPr>
          </a:p>
          <a:p>
            <a:pPr marL="342900" lvl="0" indent="-342900" algn="just">
              <a:lnSpc>
                <a:spcPct val="150000"/>
              </a:lnSpc>
              <a:spcAft>
                <a:spcPts val="0"/>
              </a:spcAft>
              <a:buFont typeface="+mj-lt"/>
              <a:buAutoNum type="arabicPeriod"/>
            </a:pPr>
            <a:r>
              <a:rPr lang="en-US" sz="2000" b="1" dirty="0">
                <a:latin typeface="Aparajita" panose="02020603050405020304" pitchFamily="18" charset="0"/>
                <a:cs typeface="Aparajita" panose="02020603050405020304" pitchFamily="18" charset="0"/>
              </a:rPr>
              <a:t>Crown Glass</a:t>
            </a:r>
            <a:r>
              <a:rPr lang="en-US" sz="2000" dirty="0">
                <a:latin typeface="Aparajita" panose="02020603050405020304" pitchFamily="18" charset="0"/>
                <a:cs typeface="Aparajita" panose="02020603050405020304" pitchFamily="18" charset="0"/>
              </a:rPr>
              <a:t> is the most commonly used clear glass for ophthalmic lenses. In general, glass is the most durable material used for lenses. Crown glass is used mainly for single vision lenses and the distance carrier for most glass bifocals and trifocals.</a:t>
            </a:r>
            <a:endParaRPr lang="en-US" sz="2000" dirty="0">
              <a:latin typeface="Aparajita" panose="02020603050405020304" pitchFamily="18" charset="0"/>
              <a:cs typeface="Aparajita" panose="02020603050405020304" pitchFamily="18" charset="0"/>
            </a:endParaRPr>
          </a:p>
          <a:p>
            <a:pPr marL="342900" lvl="0" indent="-342900" algn="just">
              <a:lnSpc>
                <a:spcPct val="150000"/>
              </a:lnSpc>
              <a:spcAft>
                <a:spcPts val="0"/>
              </a:spcAft>
              <a:buFont typeface="+mj-lt"/>
              <a:buAutoNum type="arabicPeriod"/>
            </a:pPr>
            <a:r>
              <a:rPr lang="en-US" sz="2000" b="1" dirty="0">
                <a:latin typeface="Aparajita" panose="02020603050405020304" pitchFamily="18" charset="0"/>
                <a:cs typeface="Aparajita" panose="02020603050405020304" pitchFamily="18" charset="0"/>
              </a:rPr>
              <a:t>Flint Glass</a:t>
            </a:r>
            <a:r>
              <a:rPr lang="en-US" sz="2000" dirty="0">
                <a:latin typeface="Aparajita" panose="02020603050405020304" pitchFamily="18" charset="0"/>
                <a:cs typeface="Aparajita" panose="02020603050405020304" pitchFamily="18" charset="0"/>
              </a:rPr>
              <a:t> uses lead oxides in its chemical make up to increase its index of refraction to approximately 1.58 to 1.69. Its Abbe value ranges from 30 to 40. This material is relatively soft, displays a brilliant luster and has chromatic aberration. </a:t>
            </a:r>
            <a:endParaRPr lang="en-US" sz="2000" dirty="0">
              <a:latin typeface="Aparajita" panose="02020603050405020304" pitchFamily="18" charset="0"/>
              <a:cs typeface="Aparajita" panose="02020603050405020304" pitchFamily="18" charset="0"/>
            </a:endParaRPr>
          </a:p>
          <a:p>
            <a:pPr>
              <a:lnSpc>
                <a:spcPct val="150000"/>
              </a:lnSpc>
            </a:pPr>
            <a:r>
              <a:rPr lang="en-US" sz="2000" b="1" dirty="0">
                <a:latin typeface="Aparajita" panose="02020603050405020304" pitchFamily="18" charset="0"/>
                <a:cs typeface="Aparajita" panose="02020603050405020304" pitchFamily="18" charset="0"/>
              </a:rPr>
              <a:t>4.  Polycarbonate Lenses</a:t>
            </a:r>
            <a:endParaRPr lang="en-IN" sz="2000" dirty="0">
              <a:latin typeface="Aparajita" panose="02020603050405020304" pitchFamily="18" charset="0"/>
              <a:cs typeface="Aparajita" panose="02020603050405020304" pitchFamily="18" charset="0"/>
            </a:endParaRPr>
          </a:p>
          <a:p>
            <a:pPr>
              <a:lnSpc>
                <a:spcPct val="150000"/>
              </a:lnSpc>
            </a:pPr>
            <a:r>
              <a:rPr lang="en-US" sz="2000" dirty="0">
                <a:latin typeface="Aparajita" panose="02020603050405020304" pitchFamily="18" charset="0"/>
                <a:cs typeface="Aparajita" panose="02020603050405020304" pitchFamily="18" charset="0"/>
              </a:rPr>
              <a:t>      Polycarbonate lenses were first developed by a company named </a:t>
            </a:r>
            <a:r>
              <a:rPr lang="en-US" sz="2000" dirty="0" err="1">
                <a:latin typeface="Aparajita" panose="02020603050405020304" pitchFamily="18" charset="0"/>
                <a:cs typeface="Aparajita" panose="02020603050405020304" pitchFamily="18" charset="0"/>
              </a:rPr>
              <a:t>Gentex</a:t>
            </a:r>
            <a:r>
              <a:rPr lang="en-US" sz="2000" dirty="0">
                <a:latin typeface="Aparajita" panose="02020603050405020304" pitchFamily="18" charset="0"/>
                <a:cs typeface="Aparajita" panose="02020603050405020304" pitchFamily="18" charset="0"/>
              </a:rPr>
              <a:t>. Polycarbonate is a thermoplastic which means it is moldable under sufficient heat. </a:t>
            </a:r>
            <a:endParaRPr lang="en-IN" sz="2000" dirty="0">
              <a:effectLst/>
              <a:latin typeface="Aparajita" panose="02020603050405020304" pitchFamily="18" charset="0"/>
              <a:ea typeface="Calibri" panose="020F0502020204030204" pitchFamily="34" charset="0"/>
              <a:cs typeface="Aparajita"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713" y="546411"/>
            <a:ext cx="11285034" cy="2861310"/>
          </a:xfrm>
          <a:prstGeom prst="rect">
            <a:avLst/>
          </a:prstGeom>
        </p:spPr>
        <p:txBody>
          <a:bodyPr wrap="square">
            <a:spAutoFit/>
          </a:bodyPr>
          <a:lstStyle/>
          <a:p>
            <a:pPr indent="0" algn="just">
              <a:lnSpc>
                <a:spcPct val="150000"/>
              </a:lnSpc>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BIONIC EYES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0"/>
              </a:spcAft>
              <a:buNone/>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Bionic eye, is an electrical prosthesis which is surgically implanted into a human eye in order to allow for the transduction of light (the change of light from the environment into impulses the brain can process) in people who have sustained severe damage to the retina. </a:t>
            </a:r>
            <a:endParaRPr lang="en-US" sz="2000" dirty="0">
              <a:effectLst/>
              <a:latin typeface="Times New Roman" panose="02020603050405020304" pitchFamily="18" charset="0"/>
              <a:ea typeface="Calibri" panose="020F0502020204030204" pitchFamily="34" charset="0"/>
            </a:endParaRPr>
          </a:p>
          <a:p>
            <a:pPr marL="457200" indent="-457200"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The bionic eye comprises an external camera and transmitter and an internal microchip. </a:t>
            </a:r>
            <a:endParaRPr lang="en-US" sz="2000" dirty="0">
              <a:effectLst/>
              <a:latin typeface="Times New Roman" panose="02020603050405020304" pitchFamily="18" charset="0"/>
              <a:ea typeface="Calibri" panose="020F0502020204030204" pitchFamily="34" charset="0"/>
            </a:endParaRPr>
          </a:p>
          <a:p>
            <a:pPr marL="457200" indent="-457200"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The camera is mounted on a pair of eyeglasses, where it serves to organize the visual stimuli of the environment before emitting high-frequency radio waves</a:t>
            </a:r>
            <a:endParaRPr lang="en-IN" sz="2000" dirty="0"/>
          </a:p>
        </p:txBody>
      </p:sp>
      <p:sp>
        <p:nvSpPr>
          <p:cNvPr id="6" name="TextBox 5"/>
          <p:cNvSpPr txBox="1"/>
          <p:nvPr/>
        </p:nvSpPr>
        <p:spPr>
          <a:xfrm>
            <a:off x="970156" y="5474577"/>
            <a:ext cx="11430000" cy="584775"/>
          </a:xfrm>
          <a:prstGeom prst="rect">
            <a:avLst/>
          </a:prstGeom>
          <a:noFill/>
        </p:spPr>
        <p:txBody>
          <a:bodyPr wrap="square">
            <a:spAutoFit/>
          </a:bodyPr>
          <a:lstStyle/>
          <a:p>
            <a:r>
              <a:rPr lang="en-IN" sz="3200" dirty="0">
                <a:hlinkClick r:id="rId1"/>
              </a:rPr>
              <a:t>https://www.youtube.com/watch?v=05ee61Bu-Ok&amp;t=1s</a:t>
            </a:r>
            <a:r>
              <a:rPr lang="en-IN" sz="3200" dirty="0"/>
              <a:t> </a:t>
            </a:r>
            <a:endParaRPr lang="en-IN" sz="3200" dirty="0"/>
          </a:p>
        </p:txBody>
      </p:sp>
      <p:sp>
        <p:nvSpPr>
          <p:cNvPr id="8" name="TextBox 7"/>
          <p:cNvSpPr txBox="1"/>
          <p:nvPr/>
        </p:nvSpPr>
        <p:spPr>
          <a:xfrm>
            <a:off x="3111191" y="6370870"/>
            <a:ext cx="6200078"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hlinkClick r:id="rId2"/>
              </a:rPr>
              <a:t>www.youtube.com/watch?v=WhYe6REdljw</a:t>
            </a:r>
            <a:r>
              <a:rPr lang="en-US" sz="1800" dirty="0">
                <a:effectLst/>
                <a:latin typeface="Times New Roman" panose="02020603050405020304" pitchFamily="18" charset="0"/>
                <a:ea typeface="Calibri" panose="020F0502020204030204" pitchFamily="34" charset="0"/>
              </a:rPr>
              <a:t>   </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nic Eye Working"/>
          <p:cNvPicPr/>
          <p:nvPr/>
        </p:nvPicPr>
        <p:blipFill>
          <a:blip r:embed="rId1">
            <a:extLst>
              <a:ext uri="{28A0092B-C50C-407E-A947-70E740481C1C}">
                <a14:useLocalDpi xmlns:a14="http://schemas.microsoft.com/office/drawing/2010/main" val="0"/>
              </a:ext>
            </a:extLst>
          </a:blip>
          <a:srcRect/>
          <a:stretch>
            <a:fillRect/>
          </a:stretch>
        </p:blipFill>
        <p:spPr bwMode="auto">
          <a:xfrm>
            <a:off x="119496" y="669073"/>
            <a:ext cx="7262612" cy="4804627"/>
          </a:xfrm>
          <a:prstGeom prst="rect">
            <a:avLst/>
          </a:prstGeom>
          <a:noFill/>
          <a:ln>
            <a:noFill/>
          </a:ln>
        </p:spPr>
      </p:pic>
      <p:pic>
        <p:nvPicPr>
          <p:cNvPr id="3" name="Picture 2" descr="Working of Argus-II Retinal Prosthesis System"/>
          <p:cNvPicPr/>
          <p:nvPr/>
        </p:nvPicPr>
        <p:blipFill>
          <a:blip r:embed="rId2">
            <a:extLst>
              <a:ext uri="{28A0092B-C50C-407E-A947-70E740481C1C}">
                <a14:useLocalDpi xmlns:a14="http://schemas.microsoft.com/office/drawing/2010/main" val="0"/>
              </a:ext>
            </a:extLst>
          </a:blip>
          <a:srcRect/>
          <a:stretch>
            <a:fillRect/>
          </a:stretch>
        </p:blipFill>
        <p:spPr bwMode="auto">
          <a:xfrm>
            <a:off x="7531061" y="1129501"/>
            <a:ext cx="4660939" cy="39666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33" y="167268"/>
            <a:ext cx="7683190" cy="6523990"/>
          </a:xfrm>
          <a:prstGeom prst="rect">
            <a:avLst/>
          </a:prstGeom>
        </p:spPr>
        <p:txBody>
          <a:bodyPr wrap="square">
            <a:spAutoFit/>
          </a:bodyPr>
          <a:lstStyle/>
          <a:p>
            <a:pPr algn="just">
              <a:lnSpc>
                <a:spcPct val="150000"/>
              </a:lnSpc>
              <a:spcAft>
                <a:spcPts val="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HEART AS A PUMP SYSTEM</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200" dirty="0">
                <a:solidFill>
                  <a:srgbClr val="000000"/>
                </a:solidFill>
                <a:effectLst/>
                <a:latin typeface="Times New Roman" panose="02020603050405020304" pitchFamily="18" charset="0"/>
                <a:ea typeface="Calibri" panose="020F0502020204030204" pitchFamily="34" charset="0"/>
              </a:rPr>
              <a:t>Heart is sort of like a pump, or two pumps in one. The right side of your heart receives blood from the body and pumps it to the lungs. </a:t>
            </a:r>
            <a:endParaRPr lang="en-US" sz="2200" dirty="0">
              <a:solidFill>
                <a:srgbClr val="000000"/>
              </a:solidFill>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endParaRPr lang="en-US" sz="2200" dirty="0">
              <a:solidFill>
                <a:srgbClr val="000000"/>
              </a:solidFill>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US" sz="2200" dirty="0">
                <a:solidFill>
                  <a:srgbClr val="000000"/>
                </a:solidFill>
                <a:effectLst/>
                <a:latin typeface="Times New Roman" panose="02020603050405020304" pitchFamily="18" charset="0"/>
                <a:ea typeface="Calibri" panose="020F0502020204030204" pitchFamily="34" charset="0"/>
              </a:rPr>
              <a:t>The left side of the heart does the exact opposite: It receives blood from the lungs and pumps it out to the body. </a:t>
            </a:r>
            <a:endParaRPr lang="en-US" sz="2200" dirty="0">
              <a:solidFill>
                <a:srgbClr val="000000"/>
              </a:solidFill>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endParaRPr lang="en-US" sz="2200" dirty="0">
              <a:solidFill>
                <a:srgbClr val="000000"/>
              </a:solidFill>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US" sz="2200" dirty="0"/>
              <a:t>The human heart is very strong and is capable of pumping blood up to 30 feet distance.</a:t>
            </a:r>
            <a:endParaRPr lang="en-US" sz="2200" dirty="0"/>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An average heart beats maximum of 70-80 beats per minute and is considered healthy. </a:t>
            </a:r>
            <a:endParaRPr lang="en-US" sz="2200" dirty="0"/>
          </a:p>
          <a:p>
            <a:pPr marL="285750" indent="-285750" algn="just">
              <a:buFont typeface="Arial" panose="020B0604020202020204" pitchFamily="34" charset="0"/>
              <a:buChar char="•"/>
            </a:pPr>
            <a:endParaRPr lang="en-US" sz="2200" dirty="0"/>
          </a:p>
          <a:p>
            <a:pPr marL="285750" indent="-285750" algn="just">
              <a:buFont typeface="Arial" panose="020B0604020202020204" pitchFamily="34" charset="0"/>
              <a:buChar char="•"/>
            </a:pPr>
            <a:r>
              <a:rPr lang="en-US" sz="2200" dirty="0"/>
              <a:t>The efficiency of the heart can be maintained and improved by performing physical activity.</a:t>
            </a:r>
            <a:endParaRPr lang="en-US" sz="2200" dirty="0"/>
          </a:p>
          <a:p>
            <a:pPr marL="285750" indent="-285750" algn="just">
              <a:buFont typeface="Arial" panose="020B0604020202020204" pitchFamily="34" charset="0"/>
              <a:buChar char="•"/>
            </a:pPr>
            <a:endParaRPr lang="en-IN" sz="2200" dirty="0"/>
          </a:p>
        </p:txBody>
      </p:sp>
      <p:pic>
        <p:nvPicPr>
          <p:cNvPr id="3" name="Picture 2" descr="Illustration of an internal view of the heart"/>
          <p:cNvPicPr/>
          <p:nvPr/>
        </p:nvPicPr>
        <p:blipFill>
          <a:blip r:embed="rId1">
            <a:extLst>
              <a:ext uri="{28A0092B-C50C-407E-A947-70E740481C1C}">
                <a14:useLocalDpi xmlns:a14="http://schemas.microsoft.com/office/drawing/2010/main" val="0"/>
              </a:ext>
            </a:extLst>
          </a:blip>
          <a:srcRect/>
          <a:stretch>
            <a:fillRect/>
          </a:stretch>
        </p:blipFill>
        <p:spPr bwMode="auto">
          <a:xfrm>
            <a:off x="8100695" y="1024255"/>
            <a:ext cx="3966845" cy="48209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443" y="345461"/>
            <a:ext cx="11067837" cy="3538220"/>
          </a:xfrm>
          <a:prstGeom prst="rect">
            <a:avLst/>
          </a:prstGeom>
          <a:noFill/>
        </p:spPr>
        <p:txBody>
          <a:bodyPr wrap="square">
            <a:spAutoFit/>
          </a:bodyPr>
          <a:lstStyle/>
          <a:p>
            <a:pPr algn="l"/>
            <a:r>
              <a:rPr lang="en-US" sz="2800" b="0" i="0" dirty="0">
                <a:solidFill>
                  <a:srgbClr val="FFFFFF"/>
                </a:solidFill>
                <a:effectLst/>
                <a:latin typeface="inherit"/>
              </a:rPr>
              <a:t>Heart - Pump Of The Circulatory System</a:t>
            </a:r>
            <a:endParaRPr lang="en-US" sz="2800" b="0" i="0" dirty="0">
              <a:solidFill>
                <a:srgbClr val="FFFFFF"/>
              </a:solidFill>
              <a:effectLst/>
              <a:latin typeface="inherit"/>
            </a:endParaRPr>
          </a:p>
          <a:p>
            <a:pPr algn="ctr"/>
            <a:r>
              <a:rPr lang="en-US" sz="2800" dirty="0">
                <a:effectLst/>
              </a:rPr>
              <a:t>Do you know that in a year your heart beats over 30 million times? </a:t>
            </a:r>
            <a:endParaRPr lang="en-US" sz="2800" dirty="0">
              <a:effectLst/>
            </a:endParaRPr>
          </a:p>
          <a:p>
            <a:endParaRPr lang="en-US" sz="2800" dirty="0"/>
          </a:p>
          <a:p>
            <a:r>
              <a:rPr lang="en-US" sz="2800" dirty="0">
                <a:effectLst/>
              </a:rPr>
              <a:t>This means in a lifespan of 80 years, it would be around 2.5 billion times.</a:t>
            </a:r>
            <a:endParaRPr lang="en-US" sz="2800" dirty="0">
              <a:effectLst/>
            </a:endParaRPr>
          </a:p>
          <a:p>
            <a:endParaRPr lang="en-US" sz="2800" dirty="0">
              <a:effectLst/>
            </a:endParaRPr>
          </a:p>
          <a:p>
            <a:r>
              <a:rPr lang="en-US" sz="2800" dirty="0">
                <a:effectLst/>
              </a:rPr>
              <a:t> How does the heart make up its pace? </a:t>
            </a:r>
            <a:endParaRPr lang="en-US" sz="2800" dirty="0">
              <a:effectLst/>
            </a:endParaRPr>
          </a:p>
          <a:p>
            <a:endParaRPr lang="en-US" sz="2800" dirty="0">
              <a:effectLst/>
            </a:endParaRPr>
          </a:p>
          <a:p>
            <a:r>
              <a:rPr lang="en-US" sz="2800" dirty="0">
                <a:effectLst/>
              </a:rPr>
              <a:t>What are the different parts of a heart? </a:t>
            </a:r>
            <a:endParaRPr lang="en-US" sz="2800"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96215"/>
            <a:ext cx="11176000" cy="795655"/>
          </a:xfrm>
        </p:spPr>
        <p:txBody>
          <a:bodyPr>
            <a:normAutofit fontScale="90000"/>
          </a:bodyPr>
          <a:lstStyle/>
          <a:p>
            <a:pPr algn="r">
              <a:buClrTx/>
              <a:buSzTx/>
              <a:buFontTx/>
            </a:pPr>
            <a:r>
              <a:rPr lang="en-IN" altLang="en-US" sz="5335" b="1">
                <a:solidFill>
                  <a:srgbClr val="00B050"/>
                </a:solidFill>
                <a:sym typeface="+mn-ea"/>
              </a:rPr>
              <a:t>Human Organ Systems and Bio designs </a:t>
            </a:r>
            <a:endParaRPr lang="en-IN" altLang="en-US" sz="5335" b="1">
              <a:solidFill>
                <a:srgbClr val="00B050"/>
              </a:solidFill>
            </a:endParaRPr>
          </a:p>
        </p:txBody>
      </p:sp>
      <p:sp>
        <p:nvSpPr>
          <p:cNvPr id="3" name="Subtitle 2"/>
          <p:cNvSpPr>
            <a:spLocks noGrp="1"/>
          </p:cNvSpPr>
          <p:nvPr>
            <p:ph type="subTitle" idx="1"/>
          </p:nvPr>
        </p:nvSpPr>
        <p:spPr>
          <a:xfrm>
            <a:off x="241300" y="1179195"/>
            <a:ext cx="11582400" cy="5300980"/>
          </a:xfrm>
        </p:spPr>
        <p:txBody>
          <a:bodyPr>
            <a:noAutofit/>
          </a:bodyPr>
          <a:lstStyle/>
          <a:p>
            <a:pPr marL="285750" indent="-285750" algn="just">
              <a:lnSpc>
                <a:spcPct val="160000"/>
              </a:lnSpc>
              <a:spcBef>
                <a:spcPts val="0"/>
              </a:spcBef>
              <a:buFont typeface="Wingdings" panose="05000000000000000000" charset="0"/>
              <a:buChar char="Ø"/>
            </a:pPr>
            <a:r>
              <a:rPr lang="en-US" sz="1800" b="1" dirty="0">
                <a:latin typeface="Times New Roman" panose="02020603050405020304" pitchFamily="18" charset="0"/>
                <a:cs typeface="Times New Roman" panose="02020603050405020304" pitchFamily="18" charset="0"/>
              </a:rPr>
              <a:t>Brain as a CPU system</a:t>
            </a:r>
            <a:r>
              <a:rPr lang="en-US" sz="1800" dirty="0">
                <a:latin typeface="Times New Roman" panose="02020603050405020304" pitchFamily="18" charset="0"/>
                <a:cs typeface="Times New Roman" panose="02020603050405020304" pitchFamily="18" charset="0"/>
              </a:rPr>
              <a:t> (architecture, CNS and Peripheral Nervous System, signal transmission, EEG, Robotic arms for prosthetics. Engineering solutions for Parkinson’s disease). </a:t>
            </a:r>
            <a:endParaRPr lang="en-US" sz="1800" dirty="0">
              <a:latin typeface="Times New Roman" panose="02020603050405020304" pitchFamily="18" charset="0"/>
              <a:cs typeface="Times New Roman" panose="02020603050405020304" pitchFamily="18" charset="0"/>
            </a:endParaRPr>
          </a:p>
          <a:p>
            <a:pPr marL="285750" indent="-285750" algn="just">
              <a:lnSpc>
                <a:spcPct val="160000"/>
              </a:lnSpc>
              <a:spcBef>
                <a:spcPts val="0"/>
              </a:spcBef>
              <a:buFont typeface="Wingdings" panose="05000000000000000000" charset="0"/>
              <a:buChar char="Ø"/>
            </a:pPr>
            <a:endParaRPr lang="en-US" sz="1800" dirty="0">
              <a:latin typeface="Times New Roman" panose="02020603050405020304" pitchFamily="18" charset="0"/>
              <a:cs typeface="Times New Roman" panose="02020603050405020304" pitchFamily="18" charset="0"/>
            </a:endParaRPr>
          </a:p>
          <a:p>
            <a:pPr marL="285750" indent="-285750" algn="just">
              <a:lnSpc>
                <a:spcPct val="160000"/>
              </a:lnSpc>
              <a:spcBef>
                <a:spcPts val="0"/>
              </a:spcBef>
              <a:buFont typeface="Wingdings" panose="05000000000000000000" charset="0"/>
              <a:buChar char="Ø"/>
            </a:pPr>
            <a:r>
              <a:rPr lang="en-US" sz="1800" b="1" dirty="0">
                <a:latin typeface="Times New Roman" panose="02020603050405020304" pitchFamily="18" charset="0"/>
                <a:cs typeface="Times New Roman" panose="02020603050405020304" pitchFamily="18" charset="0"/>
              </a:rPr>
              <a:t>Eye as a Camera system</a:t>
            </a:r>
            <a:r>
              <a:rPr lang="en-US" sz="1800" dirty="0">
                <a:latin typeface="Times New Roman" panose="02020603050405020304" pitchFamily="18" charset="0"/>
                <a:cs typeface="Times New Roman" panose="02020603050405020304" pitchFamily="18" charset="0"/>
              </a:rPr>
              <a:t> (architecture of rod and cone cells, optical corrections, cataract, lens materials, bionic eye). </a:t>
            </a:r>
            <a:endParaRPr lang="en-US" sz="1800" dirty="0">
              <a:latin typeface="Times New Roman" panose="02020603050405020304" pitchFamily="18" charset="0"/>
              <a:cs typeface="Times New Roman" panose="02020603050405020304" pitchFamily="18" charset="0"/>
            </a:endParaRPr>
          </a:p>
          <a:p>
            <a:pPr marL="285750" indent="-285750" algn="just">
              <a:lnSpc>
                <a:spcPct val="160000"/>
              </a:lnSpc>
              <a:spcBef>
                <a:spcPts val="0"/>
              </a:spcBef>
              <a:buFont typeface="Wingdings" panose="05000000000000000000" charset="0"/>
              <a:buChar char="Ø"/>
            </a:pPr>
            <a:endParaRPr lang="en-US" sz="1800" dirty="0">
              <a:latin typeface="Times New Roman" panose="02020603050405020304" pitchFamily="18" charset="0"/>
              <a:cs typeface="Times New Roman" panose="02020603050405020304" pitchFamily="18" charset="0"/>
            </a:endParaRPr>
          </a:p>
          <a:p>
            <a:pPr marL="285750" indent="-285750" algn="just">
              <a:lnSpc>
                <a:spcPct val="160000"/>
              </a:lnSpc>
              <a:spcBef>
                <a:spcPts val="0"/>
              </a:spcBef>
              <a:buFont typeface="Wingdings" panose="05000000000000000000" charset="0"/>
              <a:buChar char="Ø"/>
            </a:pPr>
            <a:r>
              <a:rPr lang="en-US" sz="1800" b="1" dirty="0">
                <a:latin typeface="Times New Roman" panose="02020603050405020304" pitchFamily="18" charset="0"/>
                <a:cs typeface="Times New Roman" panose="02020603050405020304" pitchFamily="18" charset="0"/>
              </a:rPr>
              <a:t>Heart as a pump system </a:t>
            </a:r>
            <a:r>
              <a:rPr lang="en-US" sz="1800" dirty="0">
                <a:latin typeface="Times New Roman" panose="02020603050405020304" pitchFamily="18" charset="0"/>
                <a:cs typeface="Times New Roman" panose="02020603050405020304" pitchFamily="18" charset="0"/>
              </a:rPr>
              <a:t>(architecture, electrical signaling - ECG monitoring and heart related issues, reasons for blockages of blood vessels, design of stents, pace makers, defibrillators). </a:t>
            </a:r>
            <a:endParaRPr lang="en-US" sz="1800" dirty="0">
              <a:latin typeface="Times New Roman" panose="02020603050405020304" pitchFamily="18" charset="0"/>
              <a:cs typeface="Times New Roman" panose="02020603050405020304" pitchFamily="18" charset="0"/>
            </a:endParaRPr>
          </a:p>
          <a:p>
            <a:pPr marL="285750" indent="-285750" algn="just">
              <a:lnSpc>
                <a:spcPct val="160000"/>
              </a:lnSpc>
              <a:spcBef>
                <a:spcPts val="0"/>
              </a:spcBef>
              <a:buFont typeface="Wingdings" panose="05000000000000000000" charset="0"/>
              <a:buChar char="Ø"/>
            </a:pPr>
            <a:endParaRPr lang="en-US" sz="1800" dirty="0">
              <a:latin typeface="Times New Roman" panose="02020603050405020304" pitchFamily="18" charset="0"/>
              <a:cs typeface="Times New Roman" panose="02020603050405020304" pitchFamily="18" charset="0"/>
            </a:endParaRPr>
          </a:p>
          <a:p>
            <a:pPr marL="285750" indent="-285750" algn="just">
              <a:lnSpc>
                <a:spcPct val="160000"/>
              </a:lnSpc>
              <a:spcBef>
                <a:spcPts val="0"/>
              </a:spcBef>
              <a:buFont typeface="Wingdings" panose="05000000000000000000" charset="0"/>
              <a:buChar char="Ø"/>
            </a:pPr>
            <a:r>
              <a:rPr lang="en-IN" sz="1800" b="1" dirty="0">
                <a:latin typeface="Times New Roman" panose="02020603050405020304"/>
                <a:cs typeface="Times New Roman" panose="02020603050405020304"/>
              </a:rPr>
              <a:t>Lungs</a:t>
            </a:r>
            <a:r>
              <a:rPr lang="en-IN" sz="1800" b="1" spc="440" dirty="0">
                <a:latin typeface="Times New Roman" panose="02020603050405020304"/>
                <a:cs typeface="Times New Roman" panose="02020603050405020304"/>
              </a:rPr>
              <a:t> </a:t>
            </a:r>
            <a:r>
              <a:rPr lang="en-IN" sz="1800" b="1" dirty="0">
                <a:latin typeface="Times New Roman" panose="02020603050405020304"/>
                <a:cs typeface="Times New Roman" panose="02020603050405020304"/>
              </a:rPr>
              <a:t>as</a:t>
            </a:r>
            <a:r>
              <a:rPr lang="en-IN" sz="1800" b="1" spc="445" dirty="0">
                <a:latin typeface="Times New Roman" panose="02020603050405020304"/>
                <a:cs typeface="Times New Roman" panose="02020603050405020304"/>
              </a:rPr>
              <a:t> </a:t>
            </a:r>
            <a:r>
              <a:rPr lang="en-IN" sz="1800" b="1" dirty="0">
                <a:latin typeface="Times New Roman" panose="02020603050405020304"/>
                <a:cs typeface="Times New Roman" panose="02020603050405020304"/>
              </a:rPr>
              <a:t>purification</a:t>
            </a:r>
            <a:r>
              <a:rPr lang="en-IN" sz="1800" b="1" spc="445" dirty="0">
                <a:latin typeface="Times New Roman" panose="02020603050405020304"/>
                <a:cs typeface="Times New Roman" panose="02020603050405020304"/>
              </a:rPr>
              <a:t> </a:t>
            </a:r>
            <a:r>
              <a:rPr lang="en-IN" sz="1800" b="1" dirty="0">
                <a:latin typeface="Times New Roman" panose="02020603050405020304"/>
                <a:cs typeface="Times New Roman" panose="02020603050405020304"/>
              </a:rPr>
              <a:t>system</a:t>
            </a:r>
            <a:r>
              <a:rPr lang="en-IN" sz="1800" spc="42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(architecture,</a:t>
            </a:r>
            <a:r>
              <a:rPr lang="en-IN" sz="1800" spc="44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gas</a:t>
            </a:r>
            <a:r>
              <a:rPr lang="en-IN" sz="1800" spc="434"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exchange</a:t>
            </a:r>
            <a:r>
              <a:rPr lang="en-IN" sz="1800" spc="434"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mechanisms,</a:t>
            </a:r>
            <a:r>
              <a:rPr lang="en-IN" sz="1800" spc="44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spirometry,</a:t>
            </a:r>
            <a:r>
              <a:rPr lang="en-IN" sz="1800" spc="445" dirty="0">
                <a:latin typeface="Times New Roman" panose="02020603050405020304"/>
                <a:cs typeface="Times New Roman" panose="02020603050405020304"/>
              </a:rPr>
              <a:t> </a:t>
            </a:r>
            <a:r>
              <a:rPr lang="en-IN" sz="1800" spc="-10" dirty="0">
                <a:latin typeface="Times New Roman" panose="02020603050405020304"/>
                <a:cs typeface="Times New Roman" panose="02020603050405020304"/>
              </a:rPr>
              <a:t>abnormal </a:t>
            </a:r>
            <a:r>
              <a:rPr lang="en-IN" sz="1800" dirty="0">
                <a:latin typeface="Times New Roman" panose="02020603050405020304"/>
                <a:cs typeface="Times New Roman" panose="02020603050405020304"/>
              </a:rPr>
              <a:t>lung</a:t>
            </a:r>
            <a:r>
              <a:rPr lang="en-IN" sz="1800" spc="7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physiology</a:t>
            </a:r>
            <a:r>
              <a:rPr lang="en-IN" sz="1800" spc="8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a:t>
            </a:r>
            <a:r>
              <a:rPr lang="en-IN" sz="1800" spc="8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COPD,</a:t>
            </a:r>
            <a:r>
              <a:rPr lang="en-IN" sz="1800" spc="8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Ventilators,</a:t>
            </a:r>
            <a:r>
              <a:rPr lang="en-IN" sz="1800" spc="80" dirty="0">
                <a:latin typeface="Times New Roman" panose="02020603050405020304"/>
                <a:cs typeface="Times New Roman" panose="02020603050405020304"/>
              </a:rPr>
              <a:t>  </a:t>
            </a:r>
            <a:r>
              <a:rPr lang="en-IN" sz="1800" spc="-10" dirty="0">
                <a:latin typeface="Times New Roman" panose="02020603050405020304"/>
                <a:cs typeface="Times New Roman" panose="02020603050405020304"/>
              </a:rPr>
              <a:t>Heart-</a:t>
            </a:r>
            <a:r>
              <a:rPr lang="en-IN" sz="1800" dirty="0">
                <a:latin typeface="Times New Roman" panose="02020603050405020304"/>
                <a:cs typeface="Times New Roman" panose="02020603050405020304"/>
              </a:rPr>
              <a:t>lung</a:t>
            </a:r>
            <a:r>
              <a:rPr lang="en-IN" sz="1800" spc="8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machine).</a:t>
            </a:r>
            <a:endParaRPr lang="en-IN" sz="1800" dirty="0">
              <a:latin typeface="Times New Roman" panose="02020603050405020304"/>
              <a:cs typeface="Times New Roman" panose="02020603050405020304"/>
            </a:endParaRPr>
          </a:p>
          <a:p>
            <a:pPr marL="285750" indent="-285750" algn="just">
              <a:lnSpc>
                <a:spcPct val="160000"/>
              </a:lnSpc>
              <a:spcBef>
                <a:spcPts val="0"/>
              </a:spcBef>
              <a:buFont typeface="Wingdings" panose="05000000000000000000" charset="0"/>
              <a:buChar char="Ø"/>
            </a:pPr>
            <a:endParaRPr lang="en-IN" sz="1800" dirty="0">
              <a:latin typeface="Times New Roman" panose="02020603050405020304"/>
              <a:cs typeface="Times New Roman" panose="02020603050405020304"/>
            </a:endParaRPr>
          </a:p>
          <a:p>
            <a:pPr marL="285750" indent="-285750" algn="just">
              <a:lnSpc>
                <a:spcPct val="160000"/>
              </a:lnSpc>
              <a:spcBef>
                <a:spcPts val="0"/>
              </a:spcBef>
              <a:buFont typeface="Wingdings" panose="05000000000000000000" charset="0"/>
              <a:buChar char="Ø"/>
            </a:pPr>
            <a:r>
              <a:rPr lang="en-IN" sz="1800" b="1" dirty="0">
                <a:latin typeface="Times New Roman" panose="02020603050405020304"/>
                <a:cs typeface="Times New Roman" panose="02020603050405020304"/>
              </a:rPr>
              <a:t>Kidney</a:t>
            </a:r>
            <a:r>
              <a:rPr lang="en-IN" sz="1800" b="1" spc="75" dirty="0">
                <a:latin typeface="Times New Roman" panose="02020603050405020304"/>
                <a:cs typeface="Times New Roman" panose="02020603050405020304"/>
              </a:rPr>
              <a:t>  </a:t>
            </a:r>
            <a:r>
              <a:rPr lang="en-IN" sz="1800" b="1" dirty="0">
                <a:latin typeface="Times New Roman" panose="02020603050405020304"/>
                <a:cs typeface="Times New Roman" panose="02020603050405020304"/>
              </a:rPr>
              <a:t>as</a:t>
            </a:r>
            <a:r>
              <a:rPr lang="en-IN" sz="1800" b="1" spc="80" dirty="0">
                <a:latin typeface="Times New Roman" panose="02020603050405020304"/>
                <a:cs typeface="Times New Roman" panose="02020603050405020304"/>
              </a:rPr>
              <a:t>  </a:t>
            </a:r>
            <a:r>
              <a:rPr lang="en-IN" sz="1800" b="1" dirty="0">
                <a:latin typeface="Times New Roman" panose="02020603050405020304"/>
                <a:cs typeface="Times New Roman" panose="02020603050405020304"/>
              </a:rPr>
              <a:t>a</a:t>
            </a:r>
            <a:r>
              <a:rPr lang="en-IN" sz="1800" b="1" spc="80" dirty="0">
                <a:latin typeface="Times New Roman" panose="02020603050405020304"/>
                <a:cs typeface="Times New Roman" panose="02020603050405020304"/>
              </a:rPr>
              <a:t>  </a:t>
            </a:r>
            <a:r>
              <a:rPr lang="en-IN" sz="1800" b="1" dirty="0">
                <a:latin typeface="Times New Roman" panose="02020603050405020304"/>
                <a:cs typeface="Times New Roman" panose="02020603050405020304"/>
              </a:rPr>
              <a:t>filtration</a:t>
            </a:r>
            <a:r>
              <a:rPr lang="en-IN" sz="1800" b="1" spc="80" dirty="0">
                <a:latin typeface="Times New Roman" panose="02020603050405020304"/>
                <a:cs typeface="Times New Roman" panose="02020603050405020304"/>
              </a:rPr>
              <a:t>  </a:t>
            </a:r>
            <a:r>
              <a:rPr lang="en-IN" sz="1800" b="1" spc="-10" dirty="0">
                <a:latin typeface="Times New Roman" panose="02020603050405020304"/>
                <a:cs typeface="Times New Roman" panose="02020603050405020304"/>
              </a:rPr>
              <a:t>system </a:t>
            </a:r>
            <a:r>
              <a:rPr lang="en-IN" sz="1800" dirty="0">
                <a:latin typeface="Times New Roman" panose="02020603050405020304"/>
                <a:cs typeface="Times New Roman" panose="02020603050405020304"/>
              </a:rPr>
              <a:t>(architecture,</a:t>
            </a:r>
            <a:r>
              <a:rPr lang="en-IN" sz="1800" spc="14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mechanism</a:t>
            </a:r>
            <a:r>
              <a:rPr lang="en-IN" sz="1800" spc="16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of</a:t>
            </a:r>
            <a:r>
              <a:rPr lang="en-IN" sz="1800" spc="170"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filtration,</a:t>
            </a:r>
            <a:r>
              <a:rPr lang="en-IN" sz="1800" spc="17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CKD,</a:t>
            </a:r>
            <a:r>
              <a:rPr lang="en-IN" sz="1800" spc="170"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dialysis</a:t>
            </a:r>
            <a:r>
              <a:rPr lang="en-IN" sz="1800" spc="185" dirty="0">
                <a:latin typeface="Times New Roman" panose="02020603050405020304"/>
                <a:cs typeface="Times New Roman" panose="02020603050405020304"/>
              </a:rPr>
              <a:t> </a:t>
            </a:r>
            <a:r>
              <a:rPr lang="en-IN" sz="1800" dirty="0">
                <a:latin typeface="Times New Roman" panose="02020603050405020304"/>
                <a:cs typeface="Times New Roman" panose="02020603050405020304"/>
              </a:rPr>
              <a:t>systems</a:t>
            </a:r>
            <a:r>
              <a:rPr lang="en-IN" sz="1800">
                <a:latin typeface="Times New Roman" panose="02020603050405020304"/>
                <a:cs typeface="Times New Roman" panose="02020603050405020304"/>
              </a:rPr>
              <a:t>).</a:t>
            </a:r>
            <a:r>
              <a:rPr lang="en-IN" sz="1800" spc="170">
                <a:latin typeface="Times New Roman" panose="02020603050405020304"/>
                <a:cs typeface="Times New Roman" panose="02020603050405020304"/>
              </a:rPr>
              <a:t> </a:t>
            </a:r>
            <a:endParaRPr lang="en-IN" sz="1800" dirty="0">
              <a:latin typeface="Times New Roman" panose="02020603050405020304"/>
              <a:cs typeface="Times New Roman" panose="02020603050405020304"/>
            </a:endParaRPr>
          </a:p>
          <a:p>
            <a:pPr algn="just">
              <a:lnSpc>
                <a:spcPct val="160000"/>
              </a:lnSpc>
              <a:spcBef>
                <a:spcPts val="0"/>
              </a:spcBef>
            </a:pPr>
            <a:endParaRPr lang="en-IN" sz="1800" dirty="0">
              <a:latin typeface="Times New Roman" panose="02020603050405020304" pitchFamily="18" charset="0"/>
              <a:cs typeface="Times New Roman" panose="02020603050405020304" pitchFamily="18" charset="0"/>
            </a:endParaRPr>
          </a:p>
          <a:p>
            <a:endParaRPr lang="en-IN"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286000" y="1009650"/>
            <a:ext cx="7620000" cy="48387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1988800" cy="6309420"/>
          </a:xfrm>
          <a:prstGeom prst="rect">
            <a:avLst/>
          </a:prstGeom>
        </p:spPr>
        <p:txBody>
          <a:bodyPr wrap="square">
            <a:spAutoFit/>
          </a:bodyPr>
          <a:lstStyle/>
          <a:p>
            <a:pPr marL="342900" indent="-342900" algn="just">
              <a:spcAft>
                <a:spcPts val="0"/>
              </a:spcAft>
              <a:buFont typeface="Arial" panose="020B0604020202020204" pitchFamily="34" charset="0"/>
              <a:buChar char="•"/>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ELECTRICAL SIGNALING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sinus node generates an electrical stimulus regularly, 60 to 100 times per minute under normal conditions. The atria are then activated. The electrical stimulus travels down through the conduction pathways and causes the heart's ventricles to contract and pump out blood.</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ECG MONITORING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ECG monitoring systems have been developed and widely used in the healthcare sector for the past few decades and have significantly evolved over time due to the emergence of smart enabling technologies.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Nowadays, ECG monitoring systems are used in hospitals, homes, outpatient ambulatory settings, and in remote contexts.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also employ a wide range of technologies such as IoT , edge computing, and mobile computing.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addition, they implement various computational settings in terms of processing frequencies, as well as monitoring schemes.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have also evolved to serve purposes and targets other than disease diagnosis and control, including daily activities, sports, and even mode-related purposes.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838806" y="6309421"/>
            <a:ext cx="6138746" cy="369332"/>
          </a:xfrm>
          <a:prstGeom prst="rect">
            <a:avLst/>
          </a:prstGeom>
          <a:noFill/>
        </p:spPr>
        <p:txBody>
          <a:bodyPr wrap="square">
            <a:spAutoFit/>
          </a:bodyPr>
          <a:lstStyle/>
          <a:p>
            <a:r>
              <a:rPr lang="en-IN" b="1" dirty="0">
                <a:hlinkClick r:id="rId1"/>
              </a:rPr>
              <a:t>https://www.youtube.com/watch?v=kwLbSx9BNbU</a:t>
            </a:r>
            <a:r>
              <a:rPr lang="en-IN" b="1" dirty="0"/>
              <a:t> </a:t>
            </a:r>
            <a:endParaRPr lang="en-IN"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ocardiogram (EKG/ECG)"/>
          <p:cNvPicPr/>
          <p:nvPr/>
        </p:nvPicPr>
        <p:blipFill>
          <a:blip r:embed="rId1">
            <a:extLst>
              <a:ext uri="{28A0092B-C50C-407E-A947-70E740481C1C}">
                <a14:useLocalDpi xmlns:a14="http://schemas.microsoft.com/office/drawing/2010/main" val="0"/>
              </a:ext>
            </a:extLst>
          </a:blip>
          <a:srcRect/>
          <a:stretch>
            <a:fillRect/>
          </a:stretch>
        </p:blipFill>
        <p:spPr bwMode="auto">
          <a:xfrm>
            <a:off x="99740" y="0"/>
            <a:ext cx="6810329" cy="6579219"/>
          </a:xfrm>
          <a:prstGeom prst="rect">
            <a:avLst/>
          </a:prstGeom>
          <a:noFill/>
          <a:ln>
            <a:noFill/>
          </a:ln>
        </p:spPr>
      </p:pic>
      <p:pic>
        <p:nvPicPr>
          <p:cNvPr id="3" name="Picture 2" descr="940 Abnormal Ekg Images, Stock Photos &amp; Vectors | Shutterstock"/>
          <p:cNvPicPr/>
          <p:nvPr/>
        </p:nvPicPr>
        <p:blipFill rotWithShape="1">
          <a:blip r:embed="rId2" cstate="print">
            <a:extLst>
              <a:ext uri="{28A0092B-C50C-407E-A947-70E740481C1C}">
                <a14:useLocalDpi xmlns:a14="http://schemas.microsoft.com/office/drawing/2010/main" val="0"/>
              </a:ext>
            </a:extLst>
          </a:blip>
          <a:srcRect l="2716" t="3056" r="2854" b="11962"/>
          <a:stretch>
            <a:fillRect/>
          </a:stretch>
        </p:blipFill>
        <p:spPr bwMode="auto">
          <a:xfrm>
            <a:off x="6910070" y="2057731"/>
            <a:ext cx="5281930" cy="306067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560" y="0"/>
            <a:ext cx="11450770" cy="2369880"/>
          </a:xfrm>
          <a:prstGeom prst="rect">
            <a:avLst/>
          </a:prstGeom>
        </p:spPr>
        <p:txBody>
          <a:bodyPr wrap="square">
            <a:spAutoFit/>
          </a:bodyPr>
          <a:lstStyle/>
          <a:p>
            <a:pPr marL="342900" indent="-342900">
              <a:buAutoNum type="arabicPeriod"/>
            </a:pPr>
            <a:r>
              <a:rPr lang="en-US" sz="2400" b="1" dirty="0">
                <a:solidFill>
                  <a:srgbClr val="000000"/>
                </a:solidFill>
                <a:effectLst/>
                <a:latin typeface="Times New Roman" panose="02020603050405020304" pitchFamily="18" charset="0"/>
                <a:ea typeface="Calibri" panose="020F0502020204030204" pitchFamily="34" charset="0"/>
              </a:rPr>
              <a:t>Cardiovascular diseases</a:t>
            </a:r>
            <a:r>
              <a:rPr lang="en-US" sz="2400" dirty="0">
                <a:solidFill>
                  <a:srgbClr val="000000"/>
                </a:solidFill>
                <a:effectLst/>
                <a:latin typeface="Times New Roman" panose="02020603050405020304" pitchFamily="18" charset="0"/>
                <a:ea typeface="Calibri" panose="020F0502020204030204" pitchFamily="34" charset="0"/>
              </a:rPr>
              <a:t> including </a:t>
            </a:r>
            <a:r>
              <a:rPr lang="en-US" sz="2400" b="1" dirty="0">
                <a:solidFill>
                  <a:srgbClr val="000000"/>
                </a:solidFill>
                <a:effectLst/>
                <a:latin typeface="Times New Roman" panose="02020603050405020304" pitchFamily="18" charset="0"/>
                <a:ea typeface="Calibri" panose="020F0502020204030204" pitchFamily="34" charset="0"/>
              </a:rPr>
              <a:t>heart failure (HF</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solidFill>
                <a:srgbClr val="000000"/>
              </a:solidFill>
              <a:effectLst/>
              <a:latin typeface="Times New Roman" panose="02020603050405020304" pitchFamily="18" charset="0"/>
              <a:ea typeface="Calibri" panose="020F0502020204030204" pitchFamily="34" charset="0"/>
            </a:endParaRPr>
          </a:p>
          <a:p>
            <a:pPr marL="342900" indent="-342900">
              <a:buFontTx/>
              <a:buAutoNum type="arabicPeriod"/>
            </a:pPr>
            <a:r>
              <a:rPr lang="en-US" sz="2000" b="1" dirty="0"/>
              <a:t>REASONS FOR BLOCKAGES OF BLOOD VESSELS: </a:t>
            </a:r>
            <a:r>
              <a:rPr lang="en-US" sz="2000" dirty="0"/>
              <a:t>Coronary artery disease is a common heart condition. The major blood vessels that supply the heart (coronary arteries) struggle to send enough blood, oxygen and nutrients to the heart muscle. Cholesterol deposits (plaques) in the heart arteries and inflammation are usually the cause of coronary artery disease. Signs and symptoms of coronary artery disease occur when the heart doesn't get enough oxygen-rich blood. </a:t>
            </a:r>
            <a:endParaRPr lang="en-IN" sz="2000" dirty="0"/>
          </a:p>
          <a:p>
            <a:pPr marL="342900" indent="-342900">
              <a:buAutoNum type="arabicPeriod"/>
            </a:pPr>
            <a:endParaRPr lang="en-IN" sz="2000" dirty="0"/>
          </a:p>
        </p:txBody>
      </p:sp>
      <p:pic>
        <p:nvPicPr>
          <p:cNvPr id="4" name="Picture 3" descr="Development of atherosclerosis"/>
          <p:cNvPicPr/>
          <p:nvPr/>
        </p:nvPicPr>
        <p:blipFill rotWithShape="1">
          <a:blip r:embed="rId1">
            <a:extLst>
              <a:ext uri="{28A0092B-C50C-407E-A947-70E740481C1C}">
                <a14:useLocalDpi xmlns:a14="http://schemas.microsoft.com/office/drawing/2010/main" val="0"/>
              </a:ext>
            </a:extLst>
          </a:blip>
          <a:srcRect t="2752" r="2653" b="4389"/>
          <a:stretch>
            <a:fillRect/>
          </a:stretch>
        </p:blipFill>
        <p:spPr bwMode="auto">
          <a:xfrm>
            <a:off x="640561" y="2163337"/>
            <a:ext cx="5455439" cy="4482790"/>
          </a:xfrm>
          <a:prstGeom prst="rect">
            <a:avLst/>
          </a:prstGeom>
          <a:noFill/>
          <a:ln>
            <a:noFill/>
          </a:ln>
        </p:spPr>
      </p:pic>
      <p:pic>
        <p:nvPicPr>
          <p:cNvPr id="6" name="Picture 5" descr="Stent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79" y="2369880"/>
            <a:ext cx="5232454" cy="36071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uses of Blood Clot Formation &amp; Clotting Diseases | IHT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6928" y="149147"/>
            <a:ext cx="9288965" cy="6391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blood clots go from good to bad | CancerClot™"/>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8086" y="-1"/>
            <a:ext cx="7591893" cy="6807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fferent Types of Stents | Blog Article | USA Vein Clinic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313" y="0"/>
            <a:ext cx="120173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527" y="257688"/>
            <a:ext cx="11084312" cy="5909310"/>
          </a:xfrm>
          <a:prstGeom prst="rect">
            <a:avLst/>
          </a:prstGeom>
        </p:spPr>
        <p:txBody>
          <a:bodyPr wrap="square">
            <a:spAutoFit/>
          </a:bodyPr>
          <a:lstStyle/>
          <a:p>
            <a:pPr algn="just">
              <a:lnSpc>
                <a:spcPct val="150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DESIGN OF STENTS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stent is a tiny tube that can play a big role in treating your heart disease. It helps keep your arteries -- the blood vessels that carry blood from your heart to other parts of your body, including the heart muscle itself -- open.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Why Would You Need a Stent?</a:t>
            </a:r>
            <a:endParaRPr lang="en-I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If a fatty substance called plaque builds up inside an artery, it can reduce blood flow to your heart. This is called coronary heart disease and it can cause chest pain.</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DESIGN</a:t>
            </a:r>
            <a:endParaRPr lang="en-I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majority of these stents are constructed from a nickel titanium alloy. Balloon expandable stents are susceptible to permanent deformation when they are compressed extrinsically, which is not an issue in the coronary tree.</a:t>
            </a:r>
            <a:endParaRPr lang="en-IN" sz="2800" dirty="0">
              <a:latin typeface="Times New Roman" panose="02020603050405020304" pitchFamily="18" charset="0"/>
              <a:cs typeface="Times New Roman" panose="02020603050405020304" pitchFamily="18" charset="0"/>
            </a:endParaRPr>
          </a:p>
          <a:p>
            <a:endParaRPr lang="en-IN"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869267" cy="6555641"/>
          </a:xfrm>
          <a:prstGeom prst="rect">
            <a:avLst/>
          </a:prstGeom>
        </p:spPr>
        <p:txBody>
          <a:bodyPr wrap="square">
            <a:spAutoFit/>
          </a:bodyPr>
          <a:lstStyle/>
          <a:p>
            <a:pPr marL="342900" indent="-342900" algn="just">
              <a:buFont typeface="Arial" panose="020B0604020202020204" pitchFamily="34" charset="0"/>
              <a:buChar char="•"/>
            </a:pPr>
            <a:r>
              <a:rPr lang="en-US" sz="2800" b="1" dirty="0">
                <a:effectLst/>
                <a:latin typeface="Aparajita" panose="02020603050405020304" pitchFamily="18" charset="0"/>
                <a:ea typeface="Calibri" panose="020F0502020204030204" pitchFamily="34" charset="0"/>
                <a:cs typeface="Aparajita" panose="02020603050405020304" pitchFamily="18" charset="0"/>
              </a:rPr>
              <a:t>PACE MAKERS</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A pacemaker is a small device that's placed (implanted) in the chest to help control the heartbeat.</a:t>
            </a:r>
            <a:endParaRPr lang="en-US" sz="2800" dirty="0">
              <a:effectLst/>
              <a:latin typeface="Aparajita" panose="02020603050405020304" pitchFamily="18" charset="0"/>
              <a:ea typeface="Calibri" panose="020F0502020204030204" pitchFamily="34" charset="0"/>
              <a:cs typeface="Aparajita" panose="02020603050405020304" pitchFamily="18" charset="0"/>
            </a:endParaRP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 It's used to prevent the heart from beating too slowly. Implanting a pacemaker in the chest requires a surgical procedure. A pacemaker is also called a cardiac pacing device.</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algn="ctr"/>
            <a:r>
              <a:rPr lang="en-US" sz="2800" b="1" dirty="0">
                <a:effectLst/>
                <a:latin typeface="Aparajita" panose="02020603050405020304" pitchFamily="18" charset="0"/>
                <a:ea typeface="Calibri" panose="020F0502020204030204" pitchFamily="34" charset="0"/>
                <a:cs typeface="Aparajita" panose="02020603050405020304" pitchFamily="18" charset="0"/>
              </a:rPr>
              <a:t>Types</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Single chamber pacemaker. This type usually carries electrical impulses to the right ventricle of your heart. </a:t>
            </a:r>
            <a:endParaRPr lang="en-US" sz="2800" dirty="0">
              <a:effectLst/>
              <a:latin typeface="Aparajita" panose="02020603050405020304" pitchFamily="18" charset="0"/>
              <a:ea typeface="Calibri" panose="020F0502020204030204" pitchFamily="34" charset="0"/>
              <a:cs typeface="Aparajita" panose="02020603050405020304" pitchFamily="18" charset="0"/>
            </a:endParaRP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Dual chamber pacemaker. This type carries electrical impulses to the right ventricle and the </a:t>
            </a:r>
            <a:r>
              <a:rPr lang="en-US" sz="2800" dirty="0">
                <a:latin typeface="Aparajita" panose="02020603050405020304" pitchFamily="18" charset="0"/>
                <a:cs typeface="Aparajita" panose="02020603050405020304" pitchFamily="18" charset="0"/>
              </a:rPr>
              <a:t>right atrium of your heart to help control the timing of contractions between the two chambers. </a:t>
            </a:r>
            <a:endParaRPr lang="en-US" sz="2800" dirty="0">
              <a:latin typeface="Aparajita" panose="02020603050405020304" pitchFamily="18" charset="0"/>
              <a:cs typeface="Aparajita" panose="02020603050405020304" pitchFamily="18" charset="0"/>
            </a:endParaRPr>
          </a:p>
          <a:p>
            <a:pPr marL="342900" indent="-342900" algn="just">
              <a:buFont typeface="Arial" panose="020B0604020202020204" pitchFamily="34" charset="0"/>
              <a:buChar char="•"/>
            </a:pPr>
            <a:endParaRPr lang="en-IN" sz="2800" dirty="0">
              <a:latin typeface="Aparajita" panose="02020603050405020304" pitchFamily="18" charset="0"/>
              <a:cs typeface="Aparajita" panose="02020603050405020304" pitchFamily="18" charset="0"/>
            </a:endParaRPr>
          </a:p>
        </p:txBody>
      </p:sp>
      <p:pic>
        <p:nvPicPr>
          <p:cNvPr id="3" name="Picture 2" descr="Pacemaker"/>
          <p:cNvPicPr/>
          <p:nvPr/>
        </p:nvPicPr>
        <p:blipFill>
          <a:blip r:embed="rId1">
            <a:extLst>
              <a:ext uri="{28A0092B-C50C-407E-A947-70E740481C1C}">
                <a14:useLocalDpi xmlns:a14="http://schemas.microsoft.com/office/drawing/2010/main" val="0"/>
              </a:ext>
            </a:extLst>
          </a:blip>
          <a:srcRect/>
          <a:stretch>
            <a:fillRect/>
          </a:stretch>
        </p:blipFill>
        <p:spPr bwMode="auto">
          <a:xfrm>
            <a:off x="6869268" y="1038648"/>
            <a:ext cx="5118293" cy="44783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071" y="3244334"/>
            <a:ext cx="6094140" cy="369332"/>
          </a:xfrm>
          <a:prstGeom prst="rect">
            <a:avLst/>
          </a:prstGeom>
          <a:noFill/>
        </p:spPr>
        <p:txBody>
          <a:bodyPr wrap="square">
            <a:spAutoFit/>
          </a:bodyPr>
          <a:lstStyle/>
          <a:p>
            <a:r>
              <a:rPr lang="en-IN" dirty="0">
                <a:hlinkClick r:id="rId1"/>
              </a:rPr>
              <a:t>https://www.youtube.com/watch?v=WgKCUjPcDY0</a:t>
            </a:r>
            <a:r>
              <a:rPr lang="en-IN" dirty="0"/>
              <a:t>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515"/>
            <a:ext cx="6627495" cy="6678295"/>
          </a:xfrm>
          <a:prstGeom prst="rect">
            <a:avLst/>
          </a:prstGeom>
        </p:spPr>
        <p:txBody>
          <a:bodyPr wrap="square">
            <a:spAutoFit/>
          </a:bodyPr>
          <a:lstStyle/>
          <a:p>
            <a:pPr algn="r">
              <a:lnSpc>
                <a:spcPct val="90000"/>
              </a:lnSpc>
              <a:buClrTx/>
              <a:buSzTx/>
              <a:buFontTx/>
            </a:pPr>
            <a:r>
              <a:rPr lang="en-IN" altLang="en-US" sz="5335" b="1">
                <a:solidFill>
                  <a:srgbClr val="00B050"/>
                </a:solidFill>
                <a:latin typeface="+mj-lt"/>
                <a:ea typeface="+mj-ea"/>
                <a:cs typeface="+mj-cs"/>
              </a:rPr>
              <a:t>Human Organ Systems</a:t>
            </a:r>
            <a:endParaRPr lang="en-IN" altLang="en-US" sz="5335" b="1">
              <a:solidFill>
                <a:srgbClr val="00B050"/>
              </a:solidFill>
              <a:latin typeface="+mj-lt"/>
              <a:ea typeface="+mj-ea"/>
              <a:cs typeface="+mj-cs"/>
            </a:endParaRPr>
          </a:p>
          <a:p>
            <a:pPr marL="342900" indent="-342900" algn="just">
              <a:buFont typeface="Wingdings" panose="05000000000000000000" charset="0"/>
              <a:buChar char="Ø"/>
            </a:pPr>
            <a:r>
              <a:rPr lang="en-US" sz="2000" dirty="0">
                <a:latin typeface="Times New Roman" panose="02020603050405020304" pitchFamily="18" charset="0"/>
                <a:cs typeface="Times New Roman" panose="02020603050405020304" pitchFamily="18" charset="0"/>
              </a:rPr>
              <a:t>The human body is a biological machine made up of various organ systems.</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Ø"/>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Ø"/>
            </a:pPr>
            <a:r>
              <a:rPr lang="en-US" sz="2000" dirty="0">
                <a:latin typeface="Times New Roman" panose="02020603050405020304" pitchFamily="18" charset="0"/>
                <a:cs typeface="Times New Roman" panose="02020603050405020304" pitchFamily="18" charset="0"/>
              </a:rPr>
              <a:t>Organ systems are made up of various organs working together to perform a vital body function. </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Ø"/>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Ø"/>
            </a:pPr>
            <a:r>
              <a:rPr lang="en-US" sz="2000" dirty="0">
                <a:latin typeface="Times New Roman" panose="02020603050405020304" pitchFamily="18" charset="0"/>
                <a:cs typeface="Times New Roman" panose="02020603050405020304" pitchFamily="18" charset="0"/>
              </a:rPr>
              <a:t>There are primarily 11 organ systems namely:  </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Skeletal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Muscular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Cardiovascular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Respiratory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Nervous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Digestive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Urinary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Endocrine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Lymphatic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Reproductive system, </a:t>
            </a: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dirty="0">
                <a:latin typeface="Times New Roman" panose="02020603050405020304" pitchFamily="18" charset="0"/>
                <a:cs typeface="Times New Roman" panose="02020603050405020304" pitchFamily="18" charset="0"/>
              </a:rPr>
              <a:t>Integumentary (Exocrine) system.</a:t>
            </a:r>
            <a:endParaRPr lang="en-US" sz="2000" b="1" u="sng" cap="all" dirty="0">
              <a:latin typeface="Times New Roman" panose="02020603050405020304" pitchFamily="18" charset="0"/>
              <a:cs typeface="Times New Roman" panose="02020603050405020304" pitchFamily="18" charset="0"/>
            </a:endParaRPr>
          </a:p>
        </p:txBody>
      </p:sp>
      <p:graphicFrame>
        <p:nvGraphicFramePr>
          <p:cNvPr id="4" name="Object 3"/>
          <p:cNvGraphicFramePr/>
          <p:nvPr/>
        </p:nvGraphicFramePr>
        <p:xfrm>
          <a:off x="6628130" y="427990"/>
          <a:ext cx="5253355" cy="6077585"/>
        </p:xfrm>
        <a:graphic>
          <a:graphicData uri="http://schemas.openxmlformats.org/presentationml/2006/ole">
            <mc:AlternateContent xmlns:mc="http://schemas.openxmlformats.org/markup-compatibility/2006">
              <mc:Choice xmlns:v="urn:schemas-microsoft-com:vml" Requires="v">
                <p:oleObj spid="_x0000_s5" name="" r:id="rId1" imgW="2940050" imgH="4006850" progId="Paint.Picture">
                  <p:embed/>
                </p:oleObj>
              </mc:Choice>
              <mc:Fallback>
                <p:oleObj name="" r:id="rId1" imgW="2940050" imgH="4006850" progId="Paint.Picture">
                  <p:embed/>
                  <p:pic>
                    <p:nvPicPr>
                      <p:cNvPr id="0" name="Picture 4"/>
                      <p:cNvPicPr/>
                      <p:nvPr/>
                    </p:nvPicPr>
                    <p:blipFill>
                      <a:blip r:embed="rId2"/>
                      <a:stretch>
                        <a:fillRect/>
                      </a:stretch>
                    </p:blipFill>
                    <p:spPr>
                      <a:xfrm>
                        <a:off x="6628130" y="427990"/>
                        <a:ext cx="5253355" cy="6077585"/>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837" y="1130719"/>
            <a:ext cx="11128919" cy="4003468"/>
          </a:xfrm>
          <a:prstGeom prst="rect">
            <a:avLst/>
          </a:prstGeom>
        </p:spPr>
        <p:txBody>
          <a:bodyPr wrap="square">
            <a:spAutoFit/>
          </a:bodyPr>
          <a:lstStyle/>
          <a:p>
            <a:pPr algn="just">
              <a:lnSpc>
                <a:spcPct val="150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pacemaker has two parts:</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Pulse generator.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This small metal container houses a battery and the electrical circuitry that controls the rate of electrical pulses sent to the heart.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Leads (electrodes).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One to three flexible, insulated wires are each placed in one or more chambers of the heart and deliver electrical pulses to adjust the heart rate. However, some newer pacemakers don't require leads. These devices, called leadless pacemakers, are implanted directly into the heart muscle.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388" y="367990"/>
            <a:ext cx="6534615" cy="5632311"/>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DEFIBRILLATORS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Defibrillators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are devices that send an electric pulse or shock to the heart to restore a normal heartbeat.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are used to prevent or correct an arrhythmia, an uneven heartbeat that is too slow or too fast.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the heart suddenly stops, defibrillators can also help it beat again. Different types of defibrillators work in different ways.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Automated external defibrillators (AEDs), which are now found in many public spaces, are used to save the lives of people experiencing cardiac arrest.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untrained bystanders can use these devices in an emergency.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04049" y="784170"/>
            <a:ext cx="4626563" cy="508057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374" y="618951"/>
            <a:ext cx="10705172" cy="5016758"/>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There are three types of defibrillators: AEDs, ICDs, and WCDs.</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b="1" dirty="0"/>
              <a:t>An AED</a:t>
            </a:r>
            <a:r>
              <a:rPr lang="en-US" sz="2400" dirty="0"/>
              <a:t> is a lightweight, battery-operated, portable device that checks the heart’s rhythm and sends a shock to the heart to restore normal rhythm. The device is used to help people having cardiac arrest.</a:t>
            </a:r>
            <a:endParaRPr lang="en-US" sz="2400" dirty="0"/>
          </a:p>
          <a:p>
            <a:pPr marL="342900" indent="-342900" algn="just">
              <a:buFont typeface="Arial" panose="020B0604020202020204" pitchFamily="34" charset="0"/>
              <a:buChar char="•"/>
            </a:pPr>
            <a:r>
              <a:rPr lang="en-US" sz="2400" b="1" dirty="0"/>
              <a:t>ICDs</a:t>
            </a:r>
            <a:r>
              <a:rPr lang="en-US" sz="2400" dirty="0"/>
              <a:t> are placed through surgery in the chest or stomach area, where the device can check for arrhythmias. Arrhythmias can interrupt the flow of blood from your heart to the rest of your body or cause your heart to stop. The ICD sends a shock to restore a normal heart rhythm.</a:t>
            </a:r>
            <a:endParaRPr lang="en-IN" sz="2400" dirty="0"/>
          </a:p>
          <a:p>
            <a:pPr marL="342900" indent="-342900" algn="just">
              <a:buFont typeface="Arial" panose="020B0604020202020204" pitchFamily="34" charset="0"/>
              <a:buChar char="•"/>
            </a:pPr>
            <a:r>
              <a:rPr lang="en-US" sz="2400" b="1" dirty="0"/>
              <a:t>WCDs</a:t>
            </a:r>
            <a:r>
              <a:rPr lang="en-US" sz="2400" dirty="0"/>
              <a:t> have sensors that attach to the skin. They are connected by wires to a unit that checks your heart’s rhythm and delivers shocks when needed. Like an ICD, the WCD can deliver low- and high-energy shocks. The device has a belt attached to a vest that is worn under your clothes.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6504" y="360680"/>
            <a:ext cx="7247255" cy="513715"/>
          </a:xfrm>
          <a:prstGeom prst="rect">
            <a:avLst/>
          </a:prstGeom>
        </p:spPr>
        <p:txBody>
          <a:bodyPr vert="horz" wrap="square" lIns="0" tIns="13335" rIns="0" bIns="0" rtlCol="0">
            <a:spAutoFit/>
          </a:bodyPr>
          <a:lstStyle/>
          <a:p>
            <a:pPr marL="12700">
              <a:lnSpc>
                <a:spcPct val="100000"/>
              </a:lnSpc>
              <a:spcBef>
                <a:spcPts val="105"/>
              </a:spcBef>
            </a:pPr>
            <a:r>
              <a:rPr sz="3200" b="1" u="sng" dirty="0">
                <a:solidFill>
                  <a:srgbClr val="000000"/>
                </a:solidFill>
                <a:uFill>
                  <a:solidFill>
                    <a:srgbClr val="000000"/>
                  </a:solidFill>
                </a:uFill>
                <a:latin typeface="Times New Roman" panose="02020603050405020304"/>
                <a:cs typeface="Times New Roman" panose="02020603050405020304"/>
              </a:rPr>
              <a:t>LUNGS</a:t>
            </a:r>
            <a:r>
              <a:rPr sz="3200" b="1" u="sng" spc="-200" dirty="0">
                <a:solidFill>
                  <a:srgbClr val="000000"/>
                </a:solidFill>
                <a:uFill>
                  <a:solidFill>
                    <a:srgbClr val="000000"/>
                  </a:solidFill>
                </a:uFill>
                <a:latin typeface="Times New Roman" panose="02020603050405020304"/>
                <a:cs typeface="Times New Roman" panose="02020603050405020304"/>
              </a:rPr>
              <a:t> </a:t>
            </a:r>
            <a:r>
              <a:rPr sz="3200" b="1" u="sng" dirty="0">
                <a:solidFill>
                  <a:srgbClr val="000000"/>
                </a:solidFill>
                <a:uFill>
                  <a:solidFill>
                    <a:srgbClr val="000000"/>
                  </a:solidFill>
                </a:uFill>
                <a:latin typeface="Times New Roman" panose="02020603050405020304"/>
                <a:cs typeface="Times New Roman" panose="02020603050405020304"/>
              </a:rPr>
              <a:t>AS</a:t>
            </a:r>
            <a:r>
              <a:rPr sz="3200" b="1" u="sng" spc="-200" dirty="0">
                <a:solidFill>
                  <a:srgbClr val="000000"/>
                </a:solidFill>
                <a:uFill>
                  <a:solidFill>
                    <a:srgbClr val="000000"/>
                  </a:solidFill>
                </a:uFill>
                <a:latin typeface="Times New Roman" panose="02020603050405020304"/>
                <a:cs typeface="Times New Roman" panose="02020603050405020304"/>
              </a:rPr>
              <a:t> </a:t>
            </a:r>
            <a:r>
              <a:rPr sz="3200" b="1" u="sng" dirty="0">
                <a:solidFill>
                  <a:srgbClr val="000000"/>
                </a:solidFill>
                <a:uFill>
                  <a:solidFill>
                    <a:srgbClr val="000000"/>
                  </a:solidFill>
                </a:uFill>
                <a:latin typeface="Times New Roman" panose="02020603050405020304"/>
                <a:cs typeface="Times New Roman" panose="02020603050405020304"/>
              </a:rPr>
              <a:t>A</a:t>
            </a:r>
            <a:r>
              <a:rPr sz="3200" b="1" u="sng" spc="-200" dirty="0">
                <a:solidFill>
                  <a:srgbClr val="000000"/>
                </a:solidFill>
                <a:uFill>
                  <a:solidFill>
                    <a:srgbClr val="000000"/>
                  </a:solidFill>
                </a:uFill>
                <a:latin typeface="Times New Roman" panose="02020603050405020304"/>
                <a:cs typeface="Times New Roman" panose="02020603050405020304"/>
              </a:rPr>
              <a:t> </a:t>
            </a:r>
            <a:r>
              <a:rPr sz="3200" b="1" u="sng" spc="-10" dirty="0">
                <a:solidFill>
                  <a:srgbClr val="000000"/>
                </a:solidFill>
                <a:uFill>
                  <a:solidFill>
                    <a:srgbClr val="000000"/>
                  </a:solidFill>
                </a:uFill>
                <a:latin typeface="Times New Roman" panose="02020603050405020304"/>
                <a:cs typeface="Times New Roman" panose="02020603050405020304"/>
              </a:rPr>
              <a:t>PURIFICATION</a:t>
            </a:r>
            <a:r>
              <a:rPr sz="3200" b="1" u="sng" spc="-100" dirty="0">
                <a:solidFill>
                  <a:srgbClr val="000000"/>
                </a:solidFill>
                <a:uFill>
                  <a:solidFill>
                    <a:srgbClr val="000000"/>
                  </a:solidFill>
                </a:uFill>
                <a:latin typeface="Times New Roman" panose="02020603050405020304"/>
                <a:cs typeface="Times New Roman" panose="02020603050405020304"/>
              </a:rPr>
              <a:t> </a:t>
            </a:r>
            <a:r>
              <a:rPr sz="3200" b="1" u="sng" spc="-10" dirty="0">
                <a:solidFill>
                  <a:srgbClr val="000000"/>
                </a:solidFill>
                <a:uFill>
                  <a:solidFill>
                    <a:srgbClr val="000000"/>
                  </a:solidFill>
                </a:uFill>
                <a:latin typeface="Times New Roman" panose="02020603050405020304"/>
                <a:cs typeface="Times New Roman" panose="02020603050405020304"/>
              </a:rPr>
              <a:t>SYSTEM</a:t>
            </a:r>
            <a:endParaRPr sz="3200">
              <a:latin typeface="Times New Roman" panose="02020603050405020304"/>
              <a:cs typeface="Times New Roman" panose="02020603050405020304"/>
            </a:endParaRPr>
          </a:p>
        </p:txBody>
      </p:sp>
      <p:sp>
        <p:nvSpPr>
          <p:cNvPr id="3" name="object 3"/>
          <p:cNvSpPr txBox="1"/>
          <p:nvPr/>
        </p:nvSpPr>
        <p:spPr>
          <a:xfrm>
            <a:off x="167741" y="1057147"/>
            <a:ext cx="2545715" cy="391160"/>
          </a:xfrm>
          <a:prstGeom prst="rect">
            <a:avLst/>
          </a:prstGeom>
        </p:spPr>
        <p:txBody>
          <a:bodyPr vert="horz" wrap="square" lIns="0" tIns="12700" rIns="0" bIns="0" rtlCol="0">
            <a:spAutoFit/>
          </a:bodyPr>
          <a:lstStyle/>
          <a:p>
            <a:pPr marL="12700">
              <a:lnSpc>
                <a:spcPct val="100000"/>
              </a:lnSpc>
              <a:spcBef>
                <a:spcPts val="100"/>
              </a:spcBef>
            </a:pPr>
            <a:r>
              <a:rPr sz="2400" b="1" u="sng" spc="-10" dirty="0">
                <a:uFill>
                  <a:solidFill>
                    <a:srgbClr val="000000"/>
                  </a:solidFill>
                </a:uFill>
                <a:latin typeface="Times New Roman" panose="02020603050405020304"/>
                <a:cs typeface="Times New Roman" panose="02020603050405020304"/>
              </a:rPr>
              <a:t>INTRODUCTION</a:t>
            </a:r>
            <a:r>
              <a:rPr sz="2400" spc="-10" dirty="0">
                <a:latin typeface="Times New Roman" panose="02020603050405020304"/>
                <a:cs typeface="Times New Roman" panose="02020603050405020304"/>
              </a:rPr>
              <a:t>:</a:t>
            </a:r>
            <a:endParaRPr sz="2400">
              <a:latin typeface="Times New Roman" panose="02020603050405020304"/>
              <a:cs typeface="Times New Roman" panose="02020603050405020304"/>
            </a:endParaRPr>
          </a:p>
        </p:txBody>
      </p:sp>
      <p:sp>
        <p:nvSpPr>
          <p:cNvPr id="4" name="object 4"/>
          <p:cNvSpPr txBox="1"/>
          <p:nvPr/>
        </p:nvSpPr>
        <p:spPr>
          <a:xfrm>
            <a:off x="180339" y="1680845"/>
            <a:ext cx="12007850" cy="394970"/>
          </a:xfrm>
          <a:prstGeom prst="rect">
            <a:avLst/>
          </a:prstGeom>
          <a:solidFill>
            <a:srgbClr val="00FFFF"/>
          </a:solidFill>
        </p:spPr>
        <p:txBody>
          <a:bodyPr vert="horz" wrap="square" lIns="0" tIns="0" rIns="0" bIns="0" rtlCol="0">
            <a:spAutoFit/>
          </a:bodyPr>
          <a:lstStyle/>
          <a:p>
            <a:pPr>
              <a:lnSpc>
                <a:spcPts val="3010"/>
              </a:lnSpc>
            </a:pPr>
            <a:r>
              <a:rPr sz="2800" dirty="0">
                <a:latin typeface="Times New Roman" panose="02020603050405020304"/>
                <a:cs typeface="Times New Roman" panose="02020603050405020304"/>
              </a:rPr>
              <a:t>Every</a:t>
            </a:r>
            <a:r>
              <a:rPr sz="2800" spc="140" dirty="0">
                <a:latin typeface="Times New Roman" panose="02020603050405020304"/>
                <a:cs typeface="Times New Roman" panose="02020603050405020304"/>
              </a:rPr>
              <a:t> </a:t>
            </a:r>
            <a:r>
              <a:rPr sz="2800" dirty="0">
                <a:latin typeface="Times New Roman" panose="02020603050405020304"/>
                <a:cs typeface="Times New Roman" panose="02020603050405020304"/>
              </a:rPr>
              <a:t>cell</a:t>
            </a:r>
            <a:r>
              <a:rPr sz="2800" spc="14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a:t>
            </a:r>
            <a:r>
              <a:rPr sz="2800" spc="145" dirty="0">
                <a:latin typeface="Times New Roman" panose="02020603050405020304"/>
                <a:cs typeface="Times New Roman" panose="02020603050405020304"/>
              </a:rPr>
              <a:t> </a:t>
            </a:r>
            <a:r>
              <a:rPr sz="2800" dirty="0">
                <a:latin typeface="Times New Roman" panose="02020603050405020304"/>
                <a:cs typeface="Times New Roman" panose="02020603050405020304"/>
              </a:rPr>
              <a:t>your</a:t>
            </a:r>
            <a:r>
              <a:rPr sz="2800" spc="140" dirty="0">
                <a:latin typeface="Times New Roman" panose="02020603050405020304"/>
                <a:cs typeface="Times New Roman" panose="02020603050405020304"/>
              </a:rPr>
              <a:t> </a:t>
            </a:r>
            <a:r>
              <a:rPr sz="2800" dirty="0">
                <a:latin typeface="Times New Roman" panose="02020603050405020304"/>
                <a:cs typeface="Times New Roman" panose="02020603050405020304"/>
              </a:rPr>
              <a:t>body</a:t>
            </a:r>
            <a:r>
              <a:rPr sz="2800" spc="145" dirty="0">
                <a:latin typeface="Times New Roman" panose="02020603050405020304"/>
                <a:cs typeface="Times New Roman" panose="02020603050405020304"/>
              </a:rPr>
              <a:t> </a:t>
            </a:r>
            <a:r>
              <a:rPr sz="2800" dirty="0">
                <a:latin typeface="Times New Roman" panose="02020603050405020304"/>
                <a:cs typeface="Times New Roman" panose="02020603050405020304"/>
              </a:rPr>
              <a:t>needs</a:t>
            </a:r>
            <a:r>
              <a:rPr sz="2800" spc="135" dirty="0">
                <a:latin typeface="Times New Roman" panose="02020603050405020304"/>
                <a:cs typeface="Times New Roman" panose="02020603050405020304"/>
              </a:rPr>
              <a:t> </a:t>
            </a:r>
            <a:r>
              <a:rPr sz="2800" dirty="0">
                <a:latin typeface="Times New Roman" panose="02020603050405020304"/>
                <a:cs typeface="Times New Roman" panose="02020603050405020304"/>
              </a:rPr>
              <a:t>oxygen</a:t>
            </a:r>
            <a:r>
              <a:rPr sz="2800" spc="145" dirty="0">
                <a:latin typeface="Times New Roman" panose="02020603050405020304"/>
                <a:cs typeface="Times New Roman" panose="02020603050405020304"/>
              </a:rPr>
              <a:t> </a:t>
            </a:r>
            <a:r>
              <a:rPr sz="2800" dirty="0">
                <a:latin typeface="Times New Roman" panose="02020603050405020304"/>
                <a:cs typeface="Times New Roman" panose="02020603050405020304"/>
              </a:rPr>
              <a:t>to</a:t>
            </a:r>
            <a:r>
              <a:rPr sz="2800" spc="130" dirty="0">
                <a:latin typeface="Times New Roman" panose="02020603050405020304"/>
                <a:cs typeface="Times New Roman" panose="02020603050405020304"/>
              </a:rPr>
              <a:t> </a:t>
            </a:r>
            <a:r>
              <a:rPr sz="2800" dirty="0">
                <a:latin typeface="Times New Roman" panose="02020603050405020304"/>
                <a:cs typeface="Times New Roman" panose="02020603050405020304"/>
              </a:rPr>
              <a:t>live.</a:t>
            </a:r>
            <a:r>
              <a:rPr sz="2800" spc="145"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140" dirty="0">
                <a:latin typeface="Times New Roman" panose="02020603050405020304"/>
                <a:cs typeface="Times New Roman" panose="02020603050405020304"/>
              </a:rPr>
              <a:t> </a:t>
            </a:r>
            <a:r>
              <a:rPr sz="2800" dirty="0">
                <a:latin typeface="Times New Roman" panose="02020603050405020304"/>
                <a:cs typeface="Times New Roman" panose="02020603050405020304"/>
              </a:rPr>
              <a:t>air</a:t>
            </a:r>
            <a:r>
              <a:rPr sz="2800" spc="140" dirty="0">
                <a:latin typeface="Times New Roman" panose="02020603050405020304"/>
                <a:cs typeface="Times New Roman" panose="02020603050405020304"/>
              </a:rPr>
              <a:t> </a:t>
            </a:r>
            <a:r>
              <a:rPr sz="2800" dirty="0">
                <a:latin typeface="Times New Roman" panose="02020603050405020304"/>
                <a:cs typeface="Times New Roman" panose="02020603050405020304"/>
              </a:rPr>
              <a:t>we</a:t>
            </a:r>
            <a:r>
              <a:rPr sz="2800" spc="145" dirty="0">
                <a:latin typeface="Times New Roman" panose="02020603050405020304"/>
                <a:cs typeface="Times New Roman" panose="02020603050405020304"/>
              </a:rPr>
              <a:t> </a:t>
            </a:r>
            <a:r>
              <a:rPr sz="2800" dirty="0">
                <a:latin typeface="Times New Roman" panose="02020603050405020304"/>
                <a:cs typeface="Times New Roman" panose="02020603050405020304"/>
              </a:rPr>
              <a:t>breathe</a:t>
            </a:r>
            <a:r>
              <a:rPr sz="2800" spc="140" dirty="0">
                <a:latin typeface="Times New Roman" panose="02020603050405020304"/>
                <a:cs typeface="Times New Roman" panose="02020603050405020304"/>
              </a:rPr>
              <a:t> </a:t>
            </a:r>
            <a:r>
              <a:rPr sz="2800" dirty="0">
                <a:latin typeface="Times New Roman" panose="02020603050405020304"/>
                <a:cs typeface="Times New Roman" panose="02020603050405020304"/>
              </a:rPr>
              <a:t>contains</a:t>
            </a:r>
            <a:r>
              <a:rPr sz="2800" spc="15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oxygen</a:t>
            </a:r>
            <a:endParaRPr sz="2800">
              <a:latin typeface="Times New Roman" panose="02020603050405020304"/>
              <a:cs typeface="Times New Roman" panose="02020603050405020304"/>
            </a:endParaRPr>
          </a:p>
        </p:txBody>
      </p:sp>
      <p:sp>
        <p:nvSpPr>
          <p:cNvPr id="5" name="object 5"/>
          <p:cNvSpPr txBox="1"/>
          <p:nvPr/>
        </p:nvSpPr>
        <p:spPr>
          <a:xfrm>
            <a:off x="180339" y="2320925"/>
            <a:ext cx="12007850" cy="394970"/>
          </a:xfrm>
          <a:prstGeom prst="rect">
            <a:avLst/>
          </a:prstGeom>
          <a:solidFill>
            <a:srgbClr val="00FFFF"/>
          </a:solidFill>
        </p:spPr>
        <p:txBody>
          <a:bodyPr vert="horz" wrap="square" lIns="0" tIns="0" rIns="0" bIns="0" rtlCol="0">
            <a:spAutoFit/>
          </a:bodyPr>
          <a:lstStyle/>
          <a:p>
            <a:pPr>
              <a:lnSpc>
                <a:spcPts val="3010"/>
              </a:lnSpc>
            </a:pPr>
            <a:r>
              <a:rPr sz="2800" dirty="0">
                <a:latin typeface="Times New Roman" panose="02020603050405020304"/>
                <a:cs typeface="Times New Roman" panose="02020603050405020304"/>
              </a:rPr>
              <a:t>and</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other</a:t>
            </a:r>
            <a:r>
              <a:rPr sz="2800" spc="275" dirty="0">
                <a:latin typeface="Times New Roman" panose="02020603050405020304"/>
                <a:cs typeface="Times New Roman" panose="02020603050405020304"/>
              </a:rPr>
              <a:t> </a:t>
            </a:r>
            <a:r>
              <a:rPr sz="2800" dirty="0">
                <a:latin typeface="Times New Roman" panose="02020603050405020304"/>
                <a:cs typeface="Times New Roman" panose="02020603050405020304"/>
              </a:rPr>
              <a:t>gases.</a:t>
            </a:r>
            <a:r>
              <a:rPr sz="2800" spc="26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280" dirty="0">
                <a:latin typeface="Times New Roman" panose="02020603050405020304"/>
                <a:cs typeface="Times New Roman" panose="02020603050405020304"/>
              </a:rPr>
              <a:t> </a:t>
            </a:r>
            <a:r>
              <a:rPr sz="2800" dirty="0">
                <a:latin typeface="Times New Roman" panose="02020603050405020304"/>
                <a:cs typeface="Times New Roman" panose="02020603050405020304"/>
              </a:rPr>
              <a:t>respiratory</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system's</a:t>
            </a:r>
            <a:r>
              <a:rPr sz="2800" spc="280" dirty="0">
                <a:latin typeface="Times New Roman" panose="02020603050405020304"/>
                <a:cs typeface="Times New Roman" panose="02020603050405020304"/>
              </a:rPr>
              <a:t> </a:t>
            </a:r>
            <a:r>
              <a:rPr sz="2800" dirty="0">
                <a:latin typeface="Times New Roman" panose="02020603050405020304"/>
                <a:cs typeface="Times New Roman" panose="02020603050405020304"/>
              </a:rPr>
              <a:t>main</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job</a:t>
            </a:r>
            <a:r>
              <a:rPr sz="2800" spc="280" dirty="0">
                <a:latin typeface="Times New Roman" panose="02020603050405020304"/>
                <a:cs typeface="Times New Roman" panose="02020603050405020304"/>
              </a:rPr>
              <a:t> </a:t>
            </a:r>
            <a:r>
              <a:rPr sz="2800" dirty="0">
                <a:latin typeface="Times New Roman" panose="02020603050405020304"/>
                <a:cs typeface="Times New Roman" panose="02020603050405020304"/>
              </a:rPr>
              <a:t>is</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to</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move</a:t>
            </a:r>
            <a:r>
              <a:rPr sz="2800" spc="265" dirty="0">
                <a:latin typeface="Times New Roman" panose="02020603050405020304"/>
                <a:cs typeface="Times New Roman" panose="02020603050405020304"/>
              </a:rPr>
              <a:t> </a:t>
            </a:r>
            <a:r>
              <a:rPr sz="2800" dirty="0">
                <a:latin typeface="Times New Roman" panose="02020603050405020304"/>
                <a:cs typeface="Times New Roman" panose="02020603050405020304"/>
              </a:rPr>
              <a:t>fresh</a:t>
            </a:r>
            <a:r>
              <a:rPr sz="2800" spc="275" dirty="0">
                <a:latin typeface="Times New Roman" panose="02020603050405020304"/>
                <a:cs typeface="Times New Roman" panose="02020603050405020304"/>
              </a:rPr>
              <a:t> </a:t>
            </a:r>
            <a:r>
              <a:rPr sz="2800" dirty="0">
                <a:latin typeface="Times New Roman" panose="02020603050405020304"/>
                <a:cs typeface="Times New Roman" panose="02020603050405020304"/>
              </a:rPr>
              <a:t>air</a:t>
            </a:r>
            <a:r>
              <a:rPr sz="2800" spc="280" dirty="0">
                <a:latin typeface="Times New Roman" panose="02020603050405020304"/>
                <a:cs typeface="Times New Roman" panose="02020603050405020304"/>
              </a:rPr>
              <a:t> </a:t>
            </a:r>
            <a:r>
              <a:rPr sz="2800" dirty="0">
                <a:latin typeface="Times New Roman" panose="02020603050405020304"/>
                <a:cs typeface="Times New Roman" panose="02020603050405020304"/>
              </a:rPr>
              <a:t>into</a:t>
            </a:r>
            <a:r>
              <a:rPr sz="2800" spc="275"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your</a:t>
            </a:r>
            <a:endParaRPr sz="2800">
              <a:latin typeface="Times New Roman" panose="02020603050405020304"/>
              <a:cs typeface="Times New Roman" panose="02020603050405020304"/>
            </a:endParaRPr>
          </a:p>
        </p:txBody>
      </p:sp>
      <p:sp>
        <p:nvSpPr>
          <p:cNvPr id="6" name="object 6"/>
          <p:cNvSpPr txBox="1"/>
          <p:nvPr/>
        </p:nvSpPr>
        <p:spPr>
          <a:xfrm>
            <a:off x="180339" y="2961004"/>
            <a:ext cx="4897120" cy="394970"/>
          </a:xfrm>
          <a:prstGeom prst="rect">
            <a:avLst/>
          </a:prstGeom>
          <a:solidFill>
            <a:srgbClr val="00FFFF"/>
          </a:solidFill>
        </p:spPr>
        <p:txBody>
          <a:bodyPr vert="horz" wrap="square" lIns="0" tIns="0" rIns="0" bIns="0" rtlCol="0">
            <a:spAutoFit/>
          </a:bodyPr>
          <a:lstStyle/>
          <a:p>
            <a:pPr>
              <a:lnSpc>
                <a:spcPts val="3015"/>
              </a:lnSpc>
            </a:pPr>
            <a:r>
              <a:rPr sz="2800" dirty="0">
                <a:latin typeface="Times New Roman" panose="02020603050405020304"/>
                <a:cs typeface="Times New Roman" panose="02020603050405020304"/>
              </a:rPr>
              <a:t>body</a:t>
            </a:r>
            <a:r>
              <a:rPr sz="2800" spc="-60" dirty="0">
                <a:latin typeface="Times New Roman" panose="02020603050405020304"/>
                <a:cs typeface="Times New Roman" panose="02020603050405020304"/>
              </a:rPr>
              <a:t> </a:t>
            </a:r>
            <a:r>
              <a:rPr sz="2800" dirty="0">
                <a:latin typeface="Times New Roman" panose="02020603050405020304"/>
                <a:cs typeface="Times New Roman" panose="02020603050405020304"/>
              </a:rPr>
              <a:t>while</a:t>
            </a:r>
            <a:r>
              <a:rPr sz="2800" spc="-55" dirty="0">
                <a:latin typeface="Times New Roman" panose="02020603050405020304"/>
                <a:cs typeface="Times New Roman" panose="02020603050405020304"/>
              </a:rPr>
              <a:t> </a:t>
            </a:r>
            <a:r>
              <a:rPr sz="2800" dirty="0">
                <a:latin typeface="Times New Roman" panose="02020603050405020304"/>
                <a:cs typeface="Times New Roman" panose="02020603050405020304"/>
              </a:rPr>
              <a:t>removing</a:t>
            </a:r>
            <a:r>
              <a:rPr sz="2800" spc="-50" dirty="0">
                <a:latin typeface="Times New Roman" panose="02020603050405020304"/>
                <a:cs typeface="Times New Roman" panose="02020603050405020304"/>
              </a:rPr>
              <a:t> </a:t>
            </a:r>
            <a:r>
              <a:rPr sz="2800" dirty="0">
                <a:latin typeface="Times New Roman" panose="02020603050405020304"/>
                <a:cs typeface="Times New Roman" panose="02020603050405020304"/>
              </a:rPr>
              <a:t>waste</a:t>
            </a:r>
            <a:r>
              <a:rPr sz="2800" spc="-4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gases.</a:t>
            </a:r>
            <a:endParaRPr sz="2800">
              <a:latin typeface="Times New Roman" panose="02020603050405020304"/>
              <a:cs typeface="Times New Roman" panose="02020603050405020304"/>
            </a:endParaRPr>
          </a:p>
        </p:txBody>
      </p:sp>
      <p:sp>
        <p:nvSpPr>
          <p:cNvPr id="7" name="object 7"/>
          <p:cNvSpPr txBox="1"/>
          <p:nvPr/>
        </p:nvSpPr>
        <p:spPr>
          <a:xfrm>
            <a:off x="167741" y="3331469"/>
            <a:ext cx="11945620" cy="3226435"/>
          </a:xfrm>
          <a:prstGeom prst="rect">
            <a:avLst/>
          </a:prstGeom>
        </p:spPr>
        <p:txBody>
          <a:bodyPr vert="horz" wrap="square" lIns="0" tIns="12065" rIns="0" bIns="0" rtlCol="0">
            <a:spAutoFit/>
          </a:bodyPr>
          <a:lstStyle/>
          <a:p>
            <a:pPr marL="12700" marR="5080" algn="just">
              <a:lnSpc>
                <a:spcPct val="150000"/>
              </a:lnSpc>
              <a:spcBef>
                <a:spcPts val="95"/>
              </a:spcBef>
            </a:pPr>
            <a:r>
              <a:rPr sz="2800" dirty="0">
                <a:latin typeface="Times New Roman" panose="02020603050405020304"/>
                <a:cs typeface="Times New Roman" panose="02020603050405020304"/>
              </a:rPr>
              <a:t>Once</a:t>
            </a:r>
            <a:r>
              <a:rPr sz="2800" spc="7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85" dirty="0">
                <a:latin typeface="Times New Roman" panose="02020603050405020304"/>
                <a:cs typeface="Times New Roman" panose="02020603050405020304"/>
              </a:rPr>
              <a:t> </a:t>
            </a:r>
            <a:r>
              <a:rPr sz="2800" dirty="0">
                <a:latin typeface="Times New Roman" panose="02020603050405020304"/>
                <a:cs typeface="Times New Roman" panose="02020603050405020304"/>
              </a:rPr>
              <a:t>lungs,</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oxygen</a:t>
            </a:r>
            <a:r>
              <a:rPr sz="2800" spc="95" dirty="0">
                <a:latin typeface="Times New Roman" panose="02020603050405020304"/>
                <a:cs typeface="Times New Roman" panose="02020603050405020304"/>
              </a:rPr>
              <a:t> </a:t>
            </a:r>
            <a:r>
              <a:rPr sz="2800" dirty="0">
                <a:latin typeface="Times New Roman" panose="02020603050405020304"/>
                <a:cs typeface="Times New Roman" panose="02020603050405020304"/>
              </a:rPr>
              <a:t>is</a:t>
            </a:r>
            <a:r>
              <a:rPr sz="2800" spc="80" dirty="0">
                <a:latin typeface="Times New Roman" panose="02020603050405020304"/>
                <a:cs typeface="Times New Roman" panose="02020603050405020304"/>
              </a:rPr>
              <a:t> </a:t>
            </a:r>
            <a:r>
              <a:rPr sz="2800" dirty="0">
                <a:latin typeface="Times New Roman" panose="02020603050405020304"/>
                <a:cs typeface="Times New Roman" panose="02020603050405020304"/>
              </a:rPr>
              <a:t>moved</a:t>
            </a:r>
            <a:r>
              <a:rPr sz="2800" spc="8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into</a:t>
            </a:r>
            <a:r>
              <a:rPr sz="2800" spc="95"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bloodstream</a:t>
            </a:r>
            <a:r>
              <a:rPr sz="2800" spc="70" dirty="0">
                <a:latin typeface="Times New Roman" panose="02020603050405020304"/>
                <a:cs typeface="Times New Roman" panose="02020603050405020304"/>
              </a:rPr>
              <a:t> </a:t>
            </a:r>
            <a:r>
              <a:rPr sz="2800" dirty="0">
                <a:latin typeface="Times New Roman" panose="02020603050405020304"/>
                <a:cs typeface="Times New Roman" panose="02020603050405020304"/>
              </a:rPr>
              <a:t>and</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carried</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through</a:t>
            </a:r>
            <a:r>
              <a:rPr sz="2800" spc="1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your </a:t>
            </a:r>
            <a:r>
              <a:rPr sz="2800" spc="-10" dirty="0">
                <a:latin typeface="Times New Roman" panose="02020603050405020304"/>
                <a:cs typeface="Times New Roman" panose="02020603050405020304"/>
              </a:rPr>
              <a:t>body.</a:t>
            </a:r>
            <a:endParaRPr sz="2800">
              <a:latin typeface="Times New Roman" panose="02020603050405020304"/>
              <a:cs typeface="Times New Roman" panose="02020603050405020304"/>
            </a:endParaRPr>
          </a:p>
          <a:p>
            <a:pPr marL="12700" marR="5080" algn="just">
              <a:lnSpc>
                <a:spcPct val="150000"/>
              </a:lnSpc>
            </a:pPr>
            <a:r>
              <a:rPr sz="2800" dirty="0">
                <a:latin typeface="Times New Roman" panose="02020603050405020304"/>
                <a:cs typeface="Times New Roman" panose="02020603050405020304"/>
              </a:rPr>
              <a:t>At</a:t>
            </a:r>
            <a:r>
              <a:rPr sz="2800" spc="515" dirty="0">
                <a:latin typeface="Times New Roman" panose="02020603050405020304"/>
                <a:cs typeface="Times New Roman" panose="02020603050405020304"/>
              </a:rPr>
              <a:t> </a:t>
            </a:r>
            <a:r>
              <a:rPr sz="2800" dirty="0">
                <a:latin typeface="Times New Roman" panose="02020603050405020304"/>
                <a:cs typeface="Times New Roman" panose="02020603050405020304"/>
              </a:rPr>
              <a:t>each</a:t>
            </a:r>
            <a:r>
              <a:rPr sz="2800" spc="525" dirty="0">
                <a:latin typeface="Times New Roman" panose="02020603050405020304"/>
                <a:cs typeface="Times New Roman" panose="02020603050405020304"/>
              </a:rPr>
              <a:t> </a:t>
            </a:r>
            <a:r>
              <a:rPr sz="2800" dirty="0">
                <a:latin typeface="Times New Roman" panose="02020603050405020304"/>
                <a:cs typeface="Times New Roman" panose="02020603050405020304"/>
              </a:rPr>
              <a:t>cell</a:t>
            </a:r>
            <a:r>
              <a:rPr sz="2800" spc="52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a:t>
            </a:r>
            <a:r>
              <a:rPr sz="2800" spc="520" dirty="0">
                <a:latin typeface="Times New Roman" panose="02020603050405020304"/>
                <a:cs typeface="Times New Roman" panose="02020603050405020304"/>
              </a:rPr>
              <a:t> </a:t>
            </a:r>
            <a:r>
              <a:rPr sz="2800" dirty="0">
                <a:latin typeface="Times New Roman" panose="02020603050405020304"/>
                <a:cs typeface="Times New Roman" panose="02020603050405020304"/>
              </a:rPr>
              <a:t>your</a:t>
            </a:r>
            <a:r>
              <a:rPr sz="2800" spc="520" dirty="0">
                <a:latin typeface="Times New Roman" panose="02020603050405020304"/>
                <a:cs typeface="Times New Roman" panose="02020603050405020304"/>
              </a:rPr>
              <a:t> </a:t>
            </a:r>
            <a:r>
              <a:rPr sz="2800" dirty="0">
                <a:latin typeface="Times New Roman" panose="02020603050405020304"/>
                <a:cs typeface="Times New Roman" panose="02020603050405020304"/>
              </a:rPr>
              <a:t>body,</a:t>
            </a:r>
            <a:r>
              <a:rPr sz="2800" spc="520" dirty="0">
                <a:latin typeface="Times New Roman" panose="02020603050405020304"/>
                <a:cs typeface="Times New Roman" panose="02020603050405020304"/>
              </a:rPr>
              <a:t> </a:t>
            </a:r>
            <a:r>
              <a:rPr sz="2800" dirty="0">
                <a:latin typeface="Times New Roman" panose="02020603050405020304"/>
                <a:cs typeface="Times New Roman" panose="02020603050405020304"/>
              </a:rPr>
              <a:t>oxygen</a:t>
            </a:r>
            <a:r>
              <a:rPr sz="2800" spc="520" dirty="0">
                <a:latin typeface="Times New Roman" panose="02020603050405020304"/>
                <a:cs typeface="Times New Roman" panose="02020603050405020304"/>
              </a:rPr>
              <a:t> </a:t>
            </a:r>
            <a:r>
              <a:rPr sz="2800" dirty="0">
                <a:latin typeface="Times New Roman" panose="02020603050405020304"/>
                <a:cs typeface="Times New Roman" panose="02020603050405020304"/>
              </a:rPr>
              <a:t>is</a:t>
            </a:r>
            <a:r>
              <a:rPr sz="2800" spc="520" dirty="0">
                <a:latin typeface="Times New Roman" panose="02020603050405020304"/>
                <a:cs typeface="Times New Roman" panose="02020603050405020304"/>
              </a:rPr>
              <a:t> </a:t>
            </a:r>
            <a:r>
              <a:rPr sz="2800" dirty="0">
                <a:latin typeface="Times New Roman" panose="02020603050405020304"/>
                <a:cs typeface="Times New Roman" panose="02020603050405020304"/>
              </a:rPr>
              <a:t>exchanged</a:t>
            </a:r>
            <a:r>
              <a:rPr sz="2800" spc="515" dirty="0">
                <a:latin typeface="Times New Roman" panose="02020603050405020304"/>
                <a:cs typeface="Times New Roman" panose="02020603050405020304"/>
              </a:rPr>
              <a:t> </a:t>
            </a:r>
            <a:r>
              <a:rPr sz="2800" dirty="0">
                <a:latin typeface="Times New Roman" panose="02020603050405020304"/>
                <a:cs typeface="Times New Roman" panose="02020603050405020304"/>
              </a:rPr>
              <a:t>for</a:t>
            </a:r>
            <a:r>
              <a:rPr sz="2800" spc="525" dirty="0">
                <a:latin typeface="Times New Roman" panose="02020603050405020304"/>
                <a:cs typeface="Times New Roman" panose="02020603050405020304"/>
              </a:rPr>
              <a:t> </a:t>
            </a:r>
            <a:r>
              <a:rPr sz="2800" dirty="0">
                <a:latin typeface="Times New Roman" panose="02020603050405020304"/>
                <a:cs typeface="Times New Roman" panose="02020603050405020304"/>
              </a:rPr>
              <a:t>a</a:t>
            </a:r>
            <a:r>
              <a:rPr sz="2800" spc="525" dirty="0">
                <a:latin typeface="Times New Roman" panose="02020603050405020304"/>
                <a:cs typeface="Times New Roman" panose="02020603050405020304"/>
              </a:rPr>
              <a:t> </a:t>
            </a:r>
            <a:r>
              <a:rPr sz="2800" dirty="0">
                <a:latin typeface="Times New Roman" panose="02020603050405020304"/>
                <a:cs typeface="Times New Roman" panose="02020603050405020304"/>
              </a:rPr>
              <a:t>waste</a:t>
            </a:r>
            <a:r>
              <a:rPr sz="2800" spc="515" dirty="0">
                <a:latin typeface="Times New Roman" panose="02020603050405020304"/>
                <a:cs typeface="Times New Roman" panose="02020603050405020304"/>
              </a:rPr>
              <a:t> </a:t>
            </a:r>
            <a:r>
              <a:rPr sz="2800" dirty="0">
                <a:latin typeface="Times New Roman" panose="02020603050405020304"/>
                <a:cs typeface="Times New Roman" panose="02020603050405020304"/>
              </a:rPr>
              <a:t>gas</a:t>
            </a:r>
            <a:r>
              <a:rPr sz="2800" spc="515" dirty="0">
                <a:latin typeface="Times New Roman" panose="02020603050405020304"/>
                <a:cs typeface="Times New Roman" panose="02020603050405020304"/>
              </a:rPr>
              <a:t> </a:t>
            </a:r>
            <a:r>
              <a:rPr sz="2800" dirty="0">
                <a:latin typeface="Times New Roman" panose="02020603050405020304"/>
                <a:cs typeface="Times New Roman" panose="02020603050405020304"/>
              </a:rPr>
              <a:t>called</a:t>
            </a:r>
            <a:r>
              <a:rPr sz="2800" spc="52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carbon </a:t>
            </a:r>
            <a:r>
              <a:rPr sz="2800" dirty="0">
                <a:latin typeface="Times New Roman" panose="02020603050405020304"/>
                <a:cs typeface="Times New Roman" panose="02020603050405020304"/>
              </a:rPr>
              <a:t>dioxide.</a:t>
            </a:r>
            <a:r>
              <a:rPr sz="2800" spc="9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Your</a:t>
            </a:r>
            <a:r>
              <a:rPr sz="2800" spc="110" dirty="0">
                <a:latin typeface="Times New Roman" panose="02020603050405020304"/>
                <a:cs typeface="Times New Roman" panose="02020603050405020304"/>
              </a:rPr>
              <a:t> </a:t>
            </a:r>
            <a:r>
              <a:rPr sz="2800" dirty="0">
                <a:latin typeface="Times New Roman" panose="02020603050405020304"/>
                <a:cs typeface="Times New Roman" panose="02020603050405020304"/>
              </a:rPr>
              <a:t>bloodstream</a:t>
            </a:r>
            <a:r>
              <a:rPr sz="2800" spc="95"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then</a:t>
            </a:r>
            <a:r>
              <a:rPr sz="2800" spc="105" dirty="0">
                <a:latin typeface="Times New Roman" panose="02020603050405020304"/>
                <a:cs typeface="Times New Roman" panose="02020603050405020304"/>
              </a:rPr>
              <a:t> </a:t>
            </a:r>
            <a:r>
              <a:rPr sz="2800" dirty="0">
                <a:latin typeface="Times New Roman" panose="02020603050405020304"/>
                <a:cs typeface="Times New Roman" panose="02020603050405020304"/>
              </a:rPr>
              <a:t>carries</a:t>
            </a:r>
            <a:r>
              <a:rPr sz="2800" spc="10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this</a:t>
            </a:r>
            <a:r>
              <a:rPr sz="2800" spc="110" dirty="0">
                <a:latin typeface="Times New Roman" panose="02020603050405020304"/>
                <a:cs typeface="Times New Roman" panose="02020603050405020304"/>
              </a:rPr>
              <a:t> </a:t>
            </a:r>
            <a:r>
              <a:rPr sz="2800" dirty="0">
                <a:latin typeface="Times New Roman" panose="02020603050405020304"/>
                <a:cs typeface="Times New Roman" panose="02020603050405020304"/>
              </a:rPr>
              <a:t>waste</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gas</a:t>
            </a:r>
            <a:r>
              <a:rPr sz="2800" spc="100" dirty="0">
                <a:latin typeface="Times New Roman" panose="02020603050405020304"/>
                <a:cs typeface="Times New Roman" panose="02020603050405020304"/>
              </a:rPr>
              <a:t> </a:t>
            </a:r>
            <a:r>
              <a:rPr sz="2800" dirty="0">
                <a:latin typeface="Times New Roman" panose="02020603050405020304"/>
                <a:cs typeface="Times New Roman" panose="02020603050405020304"/>
              </a:rPr>
              <a:t>back</a:t>
            </a:r>
            <a:r>
              <a:rPr sz="2800" spc="100" dirty="0">
                <a:latin typeface="Times New Roman" panose="02020603050405020304"/>
                <a:cs typeface="Times New Roman" panose="02020603050405020304"/>
              </a:rPr>
              <a:t> </a:t>
            </a:r>
            <a:r>
              <a:rPr sz="2800" dirty="0">
                <a:latin typeface="Times New Roman" panose="02020603050405020304"/>
                <a:cs typeface="Times New Roman" panose="02020603050405020304"/>
              </a:rPr>
              <a:t>to</a:t>
            </a:r>
            <a:r>
              <a:rPr sz="2800" spc="105"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95" dirty="0">
                <a:latin typeface="Times New Roman" panose="02020603050405020304"/>
                <a:cs typeface="Times New Roman" panose="02020603050405020304"/>
              </a:rPr>
              <a:t> </a:t>
            </a:r>
            <a:r>
              <a:rPr sz="2800" dirty="0">
                <a:latin typeface="Times New Roman" panose="02020603050405020304"/>
                <a:cs typeface="Times New Roman" panose="02020603050405020304"/>
              </a:rPr>
              <a:t>lungs</a:t>
            </a:r>
            <a:r>
              <a:rPr sz="2800" spc="110" dirty="0">
                <a:latin typeface="Times New Roman" panose="02020603050405020304"/>
                <a:cs typeface="Times New Roman" panose="02020603050405020304"/>
              </a:rPr>
              <a:t> </a:t>
            </a:r>
            <a:r>
              <a:rPr sz="2800" dirty="0">
                <a:latin typeface="Times New Roman" panose="02020603050405020304"/>
                <a:cs typeface="Times New Roman" panose="02020603050405020304"/>
              </a:rPr>
              <a:t>where</a:t>
            </a:r>
            <a:r>
              <a:rPr sz="2800" spc="110" dirty="0">
                <a:latin typeface="Times New Roman" panose="02020603050405020304"/>
                <a:cs typeface="Times New Roman" panose="02020603050405020304"/>
              </a:rPr>
              <a:t> </a:t>
            </a:r>
            <a:r>
              <a:rPr sz="2800" dirty="0">
                <a:latin typeface="Times New Roman" panose="02020603050405020304"/>
                <a:cs typeface="Times New Roman" panose="02020603050405020304"/>
              </a:rPr>
              <a:t>it</a:t>
            </a:r>
            <a:r>
              <a:rPr sz="2800" spc="100" dirty="0">
                <a:latin typeface="Times New Roman" panose="02020603050405020304"/>
                <a:cs typeface="Times New Roman" panose="02020603050405020304"/>
              </a:rPr>
              <a:t> </a:t>
            </a:r>
            <a:r>
              <a:rPr sz="2800" spc="-25" dirty="0">
                <a:latin typeface="Times New Roman" panose="02020603050405020304"/>
                <a:cs typeface="Times New Roman" panose="02020603050405020304"/>
              </a:rPr>
              <a:t>is </a:t>
            </a:r>
            <a:r>
              <a:rPr sz="2800" dirty="0">
                <a:latin typeface="Times New Roman" panose="02020603050405020304"/>
                <a:cs typeface="Times New Roman" panose="02020603050405020304"/>
              </a:rPr>
              <a:t>removed</a:t>
            </a:r>
            <a:r>
              <a:rPr sz="2800" spc="-25" dirty="0">
                <a:latin typeface="Times New Roman" panose="02020603050405020304"/>
                <a:cs typeface="Times New Roman" panose="02020603050405020304"/>
              </a:rPr>
              <a:t> </a:t>
            </a:r>
            <a:r>
              <a:rPr sz="2800" dirty="0">
                <a:latin typeface="Times New Roman" panose="02020603050405020304"/>
                <a:cs typeface="Times New Roman" panose="02020603050405020304"/>
              </a:rPr>
              <a:t>from</a:t>
            </a:r>
            <a:r>
              <a:rPr sz="2800" spc="-35"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45" dirty="0">
                <a:latin typeface="Times New Roman" panose="02020603050405020304"/>
                <a:cs typeface="Times New Roman" panose="02020603050405020304"/>
              </a:rPr>
              <a:t> </a:t>
            </a:r>
            <a:r>
              <a:rPr sz="2800" dirty="0">
                <a:latin typeface="Times New Roman" panose="02020603050405020304"/>
                <a:cs typeface="Times New Roman" panose="02020603050405020304"/>
              </a:rPr>
              <a:t>bloodstream</a:t>
            </a:r>
            <a:r>
              <a:rPr sz="2800" spc="-45" dirty="0">
                <a:latin typeface="Times New Roman" panose="02020603050405020304"/>
                <a:cs typeface="Times New Roman" panose="02020603050405020304"/>
              </a:rPr>
              <a:t> </a:t>
            </a:r>
            <a:r>
              <a:rPr sz="2800" dirty="0">
                <a:latin typeface="Times New Roman" panose="02020603050405020304"/>
                <a:cs typeface="Times New Roman" panose="02020603050405020304"/>
              </a:rPr>
              <a:t>and</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then</a:t>
            </a:r>
            <a:r>
              <a:rPr sz="2800" spc="-3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exhaled.</a:t>
            </a:r>
            <a:endParaRPr sz="2800">
              <a:latin typeface="Times New Roman" panose="02020603050405020304"/>
              <a:cs typeface="Times New Roman" panose="020206030504050203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3218" y="522884"/>
            <a:ext cx="9923780" cy="5788025"/>
          </a:xfrm>
          <a:prstGeom prst="rect">
            <a:avLst/>
          </a:prstGeom>
        </p:spPr>
        <p:txBody>
          <a:bodyPr vert="horz" wrap="square" lIns="0" tIns="12700" rIns="0" bIns="0" rtlCol="0">
            <a:spAutoFit/>
          </a:bodyPr>
          <a:lstStyle/>
          <a:p>
            <a:pPr marL="12700" marR="5715">
              <a:lnSpc>
                <a:spcPct val="150000"/>
              </a:lnSpc>
              <a:spcBef>
                <a:spcPts val="100"/>
              </a:spcBef>
              <a:tabLst>
                <a:tab pos="880110" algn="l"/>
                <a:tab pos="1821180" algn="l"/>
                <a:tab pos="2506345" algn="l"/>
                <a:tab pos="3109595" algn="l"/>
                <a:tab pos="4820920" algn="l"/>
                <a:tab pos="5977890" algn="l"/>
                <a:tab pos="8081645" algn="l"/>
                <a:tab pos="9395460" algn="l"/>
              </a:tabLst>
            </a:pPr>
            <a:r>
              <a:rPr sz="2800" spc="-20" dirty="0">
                <a:latin typeface="Times New Roman" panose="02020603050405020304"/>
                <a:cs typeface="Times New Roman" panose="02020603050405020304"/>
              </a:rPr>
              <a:t>Your</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lungs</a:t>
            </a:r>
            <a:r>
              <a:rPr sz="2800" dirty="0">
                <a:latin typeface="Times New Roman" panose="02020603050405020304"/>
                <a:cs typeface="Times New Roman" panose="02020603050405020304"/>
              </a:rPr>
              <a:t>	</a:t>
            </a:r>
            <a:r>
              <a:rPr sz="2800" spc="-25" dirty="0">
                <a:latin typeface="Times New Roman" panose="02020603050405020304"/>
                <a:cs typeface="Times New Roman" panose="02020603050405020304"/>
              </a:rPr>
              <a:t>and</a:t>
            </a:r>
            <a:r>
              <a:rPr sz="2800" dirty="0">
                <a:latin typeface="Times New Roman" panose="02020603050405020304"/>
                <a:cs typeface="Times New Roman" panose="02020603050405020304"/>
              </a:rPr>
              <a:t>	</a:t>
            </a:r>
            <a:r>
              <a:rPr sz="2800" spc="-25" dirty="0">
                <a:latin typeface="Times New Roman" panose="02020603050405020304"/>
                <a:cs typeface="Times New Roman" panose="02020603050405020304"/>
              </a:rPr>
              <a:t>the</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respiratory</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system</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automatically</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perform</a:t>
            </a:r>
            <a:r>
              <a:rPr sz="28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this </a:t>
            </a:r>
            <a:r>
              <a:rPr sz="2800" dirty="0">
                <a:latin typeface="Times New Roman" panose="02020603050405020304"/>
                <a:cs typeface="Times New Roman" panose="02020603050405020304"/>
              </a:rPr>
              <a:t>vital</a:t>
            </a:r>
            <a:r>
              <a:rPr sz="2800" spc="-30" dirty="0">
                <a:latin typeface="Times New Roman" panose="02020603050405020304"/>
                <a:cs typeface="Times New Roman" panose="02020603050405020304"/>
              </a:rPr>
              <a:t> </a:t>
            </a:r>
            <a:r>
              <a:rPr sz="2800" dirty="0">
                <a:latin typeface="Times New Roman" panose="02020603050405020304"/>
                <a:cs typeface="Times New Roman" panose="02020603050405020304"/>
              </a:rPr>
              <a:t>process,</a:t>
            </a:r>
            <a:r>
              <a:rPr sz="2800" spc="-15" dirty="0">
                <a:latin typeface="Times New Roman" panose="02020603050405020304"/>
                <a:cs typeface="Times New Roman" panose="02020603050405020304"/>
              </a:rPr>
              <a:t> </a:t>
            </a:r>
            <a:r>
              <a:rPr sz="2800" dirty="0">
                <a:latin typeface="Times New Roman" panose="02020603050405020304"/>
                <a:cs typeface="Times New Roman" panose="02020603050405020304"/>
              </a:rPr>
              <a:t>called</a:t>
            </a:r>
            <a:r>
              <a:rPr sz="2800" spc="-20" dirty="0">
                <a:latin typeface="Times New Roman" panose="02020603050405020304"/>
                <a:cs typeface="Times New Roman" panose="02020603050405020304"/>
              </a:rPr>
              <a:t> </a:t>
            </a:r>
            <a:r>
              <a:rPr sz="2800" dirty="0">
                <a:latin typeface="Times New Roman" panose="02020603050405020304"/>
                <a:cs typeface="Times New Roman" panose="02020603050405020304"/>
              </a:rPr>
              <a:t>gas</a:t>
            </a:r>
            <a:r>
              <a:rPr sz="2800" spc="-10" dirty="0">
                <a:latin typeface="Times New Roman" panose="02020603050405020304"/>
                <a:cs typeface="Times New Roman" panose="02020603050405020304"/>
              </a:rPr>
              <a:t> exchange.</a:t>
            </a:r>
            <a:endParaRPr sz="2800">
              <a:latin typeface="Times New Roman" panose="02020603050405020304"/>
              <a:cs typeface="Times New Roman" panose="02020603050405020304"/>
            </a:endParaRPr>
          </a:p>
          <a:p>
            <a:pPr marL="12700" marR="8890">
              <a:lnSpc>
                <a:spcPct val="150000"/>
              </a:lnSpc>
            </a:pPr>
            <a:r>
              <a:rPr sz="2800" dirty="0">
                <a:solidFill>
                  <a:srgbClr val="FF0000"/>
                </a:solidFill>
                <a:latin typeface="Times New Roman" panose="02020603050405020304"/>
                <a:cs typeface="Times New Roman" panose="02020603050405020304"/>
              </a:rPr>
              <a:t>In</a:t>
            </a:r>
            <a:r>
              <a:rPr sz="2800" spc="1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addition</a:t>
            </a:r>
            <a:r>
              <a:rPr sz="2800" spc="1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to</a:t>
            </a:r>
            <a:r>
              <a:rPr sz="2800" spc="1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gas</a:t>
            </a:r>
            <a:r>
              <a:rPr sz="2800" spc="1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exchange,</a:t>
            </a:r>
            <a:r>
              <a:rPr sz="2800" spc="190"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your</a:t>
            </a:r>
            <a:r>
              <a:rPr sz="2800" spc="1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respiratory</a:t>
            </a:r>
            <a:r>
              <a:rPr sz="2800" spc="1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system</a:t>
            </a:r>
            <a:r>
              <a:rPr sz="2800" spc="18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performs</a:t>
            </a:r>
            <a:r>
              <a:rPr sz="2800" spc="195" dirty="0">
                <a:solidFill>
                  <a:srgbClr val="FF0000"/>
                </a:solidFill>
                <a:latin typeface="Times New Roman" panose="02020603050405020304"/>
                <a:cs typeface="Times New Roman" panose="02020603050405020304"/>
              </a:rPr>
              <a:t> </a:t>
            </a:r>
            <a:r>
              <a:rPr sz="2800" spc="-10" dirty="0">
                <a:solidFill>
                  <a:srgbClr val="FF0000"/>
                </a:solidFill>
                <a:latin typeface="Times New Roman" panose="02020603050405020304"/>
                <a:cs typeface="Times New Roman" panose="02020603050405020304"/>
              </a:rPr>
              <a:t>other </a:t>
            </a:r>
            <a:r>
              <a:rPr sz="2800" dirty="0">
                <a:solidFill>
                  <a:srgbClr val="FF0000"/>
                </a:solidFill>
                <a:latin typeface="Times New Roman" panose="02020603050405020304"/>
                <a:cs typeface="Times New Roman" panose="02020603050405020304"/>
              </a:rPr>
              <a:t>roles</a:t>
            </a:r>
            <a:r>
              <a:rPr sz="2800" spc="-40"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important</a:t>
            </a:r>
            <a:r>
              <a:rPr sz="2800" spc="-20"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to</a:t>
            </a:r>
            <a:r>
              <a:rPr sz="2800" spc="-20"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breathing.</a:t>
            </a:r>
            <a:r>
              <a:rPr sz="2800" spc="-95" dirty="0">
                <a:solidFill>
                  <a:srgbClr val="FF0000"/>
                </a:solidFill>
                <a:latin typeface="Times New Roman" panose="02020603050405020304"/>
                <a:cs typeface="Times New Roman" panose="02020603050405020304"/>
              </a:rPr>
              <a:t> </a:t>
            </a:r>
            <a:r>
              <a:rPr sz="2800" dirty="0">
                <a:solidFill>
                  <a:srgbClr val="FF0000"/>
                </a:solidFill>
                <a:latin typeface="Times New Roman" panose="02020603050405020304"/>
                <a:cs typeface="Times New Roman" panose="02020603050405020304"/>
              </a:rPr>
              <a:t>These</a:t>
            </a:r>
            <a:r>
              <a:rPr sz="2800" spc="-20" dirty="0">
                <a:solidFill>
                  <a:srgbClr val="FF0000"/>
                </a:solidFill>
                <a:latin typeface="Times New Roman" panose="02020603050405020304"/>
                <a:cs typeface="Times New Roman" panose="02020603050405020304"/>
              </a:rPr>
              <a:t> </a:t>
            </a:r>
            <a:r>
              <a:rPr sz="2800" spc="-10" dirty="0">
                <a:solidFill>
                  <a:srgbClr val="FF0000"/>
                </a:solidFill>
                <a:latin typeface="Times New Roman" panose="02020603050405020304"/>
                <a:cs typeface="Times New Roman" panose="02020603050405020304"/>
              </a:rPr>
              <a:t>include:</a:t>
            </a:r>
            <a:endParaRPr sz="2800">
              <a:latin typeface="Times New Roman" panose="02020603050405020304"/>
              <a:cs typeface="Times New Roman" panose="02020603050405020304"/>
            </a:endParaRPr>
          </a:p>
          <a:p>
            <a:pPr marL="355600" marR="5080" indent="-343535">
              <a:lnSpc>
                <a:spcPct val="150000"/>
              </a:lnSpc>
              <a:buFont typeface="Arial MT"/>
              <a:buChar char="•"/>
              <a:tabLst>
                <a:tab pos="355600" algn="l"/>
              </a:tabLst>
            </a:pPr>
            <a:r>
              <a:rPr sz="2800" dirty="0">
                <a:latin typeface="Times New Roman" panose="02020603050405020304"/>
                <a:cs typeface="Times New Roman" panose="02020603050405020304"/>
              </a:rPr>
              <a:t>Bringing</a:t>
            </a:r>
            <a:r>
              <a:rPr sz="2800" spc="114" dirty="0">
                <a:latin typeface="Times New Roman" panose="02020603050405020304"/>
                <a:cs typeface="Times New Roman" panose="02020603050405020304"/>
              </a:rPr>
              <a:t> </a:t>
            </a:r>
            <a:r>
              <a:rPr sz="2800" dirty="0">
                <a:latin typeface="Times New Roman" panose="02020603050405020304"/>
                <a:cs typeface="Times New Roman" panose="02020603050405020304"/>
              </a:rPr>
              <a:t>air</a:t>
            </a:r>
            <a:r>
              <a:rPr sz="2800" spc="110" dirty="0">
                <a:latin typeface="Times New Roman" panose="02020603050405020304"/>
                <a:cs typeface="Times New Roman" panose="02020603050405020304"/>
              </a:rPr>
              <a:t> </a:t>
            </a:r>
            <a:r>
              <a:rPr sz="2800" dirty="0">
                <a:latin typeface="Times New Roman" panose="02020603050405020304"/>
                <a:cs typeface="Times New Roman" panose="02020603050405020304"/>
              </a:rPr>
              <a:t>to</a:t>
            </a:r>
            <a:r>
              <a:rPr sz="2800" spc="114"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105" dirty="0">
                <a:latin typeface="Times New Roman" panose="02020603050405020304"/>
                <a:cs typeface="Times New Roman" panose="02020603050405020304"/>
              </a:rPr>
              <a:t> </a:t>
            </a:r>
            <a:r>
              <a:rPr sz="2800" dirty="0">
                <a:latin typeface="Times New Roman" panose="02020603050405020304"/>
                <a:cs typeface="Times New Roman" panose="02020603050405020304"/>
              </a:rPr>
              <a:t>proper</a:t>
            </a:r>
            <a:r>
              <a:rPr sz="2800" spc="105" dirty="0">
                <a:latin typeface="Times New Roman" panose="02020603050405020304"/>
                <a:cs typeface="Times New Roman" panose="02020603050405020304"/>
              </a:rPr>
              <a:t> </a:t>
            </a:r>
            <a:r>
              <a:rPr sz="2800" dirty="0">
                <a:latin typeface="Times New Roman" panose="02020603050405020304"/>
                <a:cs typeface="Times New Roman" panose="02020603050405020304"/>
              </a:rPr>
              <a:t>body</a:t>
            </a:r>
            <a:r>
              <a:rPr sz="2800" spc="100" dirty="0">
                <a:latin typeface="Times New Roman" panose="02020603050405020304"/>
                <a:cs typeface="Times New Roman" panose="02020603050405020304"/>
              </a:rPr>
              <a:t> </a:t>
            </a:r>
            <a:r>
              <a:rPr sz="2800" dirty="0">
                <a:latin typeface="Times New Roman" panose="02020603050405020304"/>
                <a:cs typeface="Times New Roman" panose="02020603050405020304"/>
              </a:rPr>
              <a:t>temperature</a:t>
            </a:r>
            <a:r>
              <a:rPr sz="2800" spc="110" dirty="0">
                <a:latin typeface="Times New Roman" panose="02020603050405020304"/>
                <a:cs typeface="Times New Roman" panose="02020603050405020304"/>
              </a:rPr>
              <a:t> </a:t>
            </a:r>
            <a:r>
              <a:rPr sz="2800" dirty="0">
                <a:latin typeface="Times New Roman" panose="02020603050405020304"/>
                <a:cs typeface="Times New Roman" panose="02020603050405020304"/>
              </a:rPr>
              <a:t>and</a:t>
            </a:r>
            <a:r>
              <a:rPr sz="2800" spc="125" dirty="0">
                <a:latin typeface="Times New Roman" panose="02020603050405020304"/>
                <a:cs typeface="Times New Roman" panose="02020603050405020304"/>
              </a:rPr>
              <a:t> </a:t>
            </a:r>
            <a:r>
              <a:rPr sz="2800" dirty="0">
                <a:latin typeface="Times New Roman" panose="02020603050405020304"/>
                <a:cs typeface="Times New Roman" panose="02020603050405020304"/>
              </a:rPr>
              <a:t>moisturizing</a:t>
            </a:r>
            <a:r>
              <a:rPr sz="2800" spc="120" dirty="0">
                <a:latin typeface="Times New Roman" panose="02020603050405020304"/>
                <a:cs typeface="Times New Roman" panose="02020603050405020304"/>
              </a:rPr>
              <a:t> </a:t>
            </a:r>
            <a:r>
              <a:rPr sz="2800" dirty="0">
                <a:latin typeface="Times New Roman" panose="02020603050405020304"/>
                <a:cs typeface="Times New Roman" panose="02020603050405020304"/>
              </a:rPr>
              <a:t>it</a:t>
            </a:r>
            <a:r>
              <a:rPr sz="2800" spc="100" dirty="0">
                <a:latin typeface="Times New Roman" panose="02020603050405020304"/>
                <a:cs typeface="Times New Roman" panose="02020603050405020304"/>
              </a:rPr>
              <a:t> </a:t>
            </a:r>
            <a:r>
              <a:rPr sz="2800" spc="-25" dirty="0">
                <a:latin typeface="Times New Roman" panose="02020603050405020304"/>
                <a:cs typeface="Times New Roman" panose="02020603050405020304"/>
              </a:rPr>
              <a:t>to </a:t>
            </a:r>
            <a:r>
              <a:rPr sz="2800" dirty="0">
                <a:latin typeface="Times New Roman" panose="02020603050405020304"/>
                <a:cs typeface="Times New Roman" panose="02020603050405020304"/>
              </a:rPr>
              <a:t>the</a:t>
            </a:r>
            <a:r>
              <a:rPr sz="2800" spc="-30" dirty="0">
                <a:latin typeface="Times New Roman" panose="02020603050405020304"/>
                <a:cs typeface="Times New Roman" panose="02020603050405020304"/>
              </a:rPr>
              <a:t> </a:t>
            </a:r>
            <a:r>
              <a:rPr sz="2800" dirty="0">
                <a:latin typeface="Times New Roman" panose="02020603050405020304"/>
                <a:cs typeface="Times New Roman" panose="02020603050405020304"/>
              </a:rPr>
              <a:t>right</a:t>
            </a:r>
            <a:r>
              <a:rPr sz="2800" spc="-30" dirty="0">
                <a:latin typeface="Times New Roman" panose="02020603050405020304"/>
                <a:cs typeface="Times New Roman" panose="02020603050405020304"/>
              </a:rPr>
              <a:t> </a:t>
            </a:r>
            <a:r>
              <a:rPr sz="2800" dirty="0">
                <a:latin typeface="Times New Roman" panose="02020603050405020304"/>
                <a:cs typeface="Times New Roman" panose="02020603050405020304"/>
              </a:rPr>
              <a:t>humidity</a:t>
            </a:r>
            <a:r>
              <a:rPr sz="2800" spc="-2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level.</a:t>
            </a:r>
            <a:endParaRPr sz="2800">
              <a:latin typeface="Times New Roman" panose="02020603050405020304"/>
              <a:cs typeface="Times New Roman" panose="02020603050405020304"/>
            </a:endParaRPr>
          </a:p>
          <a:p>
            <a:pPr marL="355600" marR="5715" indent="-343535">
              <a:lnSpc>
                <a:spcPct val="150000"/>
              </a:lnSpc>
              <a:spcBef>
                <a:spcPts val="5"/>
              </a:spcBef>
              <a:buFont typeface="Arial MT"/>
              <a:buChar char="•"/>
              <a:tabLst>
                <a:tab pos="355600" algn="l"/>
                <a:tab pos="1969770" algn="l"/>
                <a:tab pos="2777490" algn="l"/>
                <a:tab pos="3642995" algn="l"/>
                <a:tab pos="4487545" algn="l"/>
                <a:tab pos="5767705" algn="l"/>
                <a:tab pos="7531100" algn="l"/>
                <a:tab pos="8317865" algn="l"/>
                <a:tab pos="8707755" algn="l"/>
                <a:tab pos="9552305" algn="l"/>
              </a:tabLst>
            </a:pPr>
            <a:r>
              <a:rPr sz="2800" spc="-10" dirty="0">
                <a:latin typeface="Times New Roman" panose="02020603050405020304"/>
                <a:cs typeface="Times New Roman" panose="02020603050405020304"/>
              </a:rPr>
              <a:t>Protecting</a:t>
            </a:r>
            <a:r>
              <a:rPr sz="28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your</a:t>
            </a:r>
            <a:r>
              <a:rPr sz="28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body</a:t>
            </a:r>
            <a:r>
              <a:rPr sz="28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from</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harmful</a:t>
            </a:r>
            <a:r>
              <a:rPr sz="280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substances.</a:t>
            </a:r>
            <a:r>
              <a:rPr sz="28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This</a:t>
            </a:r>
            <a:r>
              <a:rPr sz="2800" dirty="0">
                <a:latin typeface="Times New Roman" panose="02020603050405020304"/>
                <a:cs typeface="Times New Roman" panose="02020603050405020304"/>
              </a:rPr>
              <a:t>	</a:t>
            </a:r>
            <a:r>
              <a:rPr sz="2800" spc="-25" dirty="0">
                <a:latin typeface="Times New Roman" panose="02020603050405020304"/>
                <a:cs typeface="Times New Roman" panose="02020603050405020304"/>
              </a:rPr>
              <a:t>is</a:t>
            </a:r>
            <a:r>
              <a:rPr sz="2800"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done</a:t>
            </a:r>
            <a:r>
              <a:rPr sz="2800" dirty="0">
                <a:latin typeface="Times New Roman" panose="02020603050405020304"/>
                <a:cs typeface="Times New Roman" panose="02020603050405020304"/>
              </a:rPr>
              <a:t>	</a:t>
            </a:r>
            <a:r>
              <a:rPr sz="2800" spc="-25" dirty="0">
                <a:latin typeface="Times New Roman" panose="02020603050405020304"/>
                <a:cs typeface="Times New Roman" panose="02020603050405020304"/>
              </a:rPr>
              <a:t>by </a:t>
            </a:r>
            <a:r>
              <a:rPr sz="2800" dirty="0">
                <a:latin typeface="Times New Roman" panose="02020603050405020304"/>
                <a:cs typeface="Times New Roman" panose="02020603050405020304"/>
              </a:rPr>
              <a:t>coughing,</a:t>
            </a:r>
            <a:r>
              <a:rPr sz="2800" spc="-95" dirty="0">
                <a:latin typeface="Times New Roman" panose="02020603050405020304"/>
                <a:cs typeface="Times New Roman" panose="02020603050405020304"/>
              </a:rPr>
              <a:t> </a:t>
            </a:r>
            <a:r>
              <a:rPr sz="2800" dirty="0">
                <a:latin typeface="Times New Roman" panose="02020603050405020304"/>
                <a:cs typeface="Times New Roman" panose="02020603050405020304"/>
              </a:rPr>
              <a:t>sneezing,</a:t>
            </a:r>
            <a:r>
              <a:rPr sz="2800" spc="-70" dirty="0">
                <a:latin typeface="Times New Roman" panose="02020603050405020304"/>
                <a:cs typeface="Times New Roman" panose="02020603050405020304"/>
              </a:rPr>
              <a:t> </a:t>
            </a:r>
            <a:r>
              <a:rPr sz="2800" dirty="0">
                <a:latin typeface="Times New Roman" panose="02020603050405020304"/>
                <a:cs typeface="Times New Roman" panose="02020603050405020304"/>
              </a:rPr>
              <a:t>filtering,</a:t>
            </a:r>
            <a:r>
              <a:rPr sz="2800" spc="-90" dirty="0">
                <a:latin typeface="Times New Roman" panose="02020603050405020304"/>
                <a:cs typeface="Times New Roman" panose="02020603050405020304"/>
              </a:rPr>
              <a:t> </a:t>
            </a:r>
            <a:r>
              <a:rPr sz="2800" dirty="0">
                <a:latin typeface="Times New Roman" panose="02020603050405020304"/>
                <a:cs typeface="Times New Roman" panose="02020603050405020304"/>
              </a:rPr>
              <a:t>or</a:t>
            </a:r>
            <a:r>
              <a:rPr sz="2800" spc="-75" dirty="0">
                <a:latin typeface="Times New Roman" panose="02020603050405020304"/>
                <a:cs typeface="Times New Roman" panose="02020603050405020304"/>
              </a:rPr>
              <a:t> </a:t>
            </a:r>
            <a:r>
              <a:rPr sz="2800" dirty="0">
                <a:latin typeface="Times New Roman" panose="02020603050405020304"/>
                <a:cs typeface="Times New Roman" panose="02020603050405020304"/>
              </a:rPr>
              <a:t>swallowing</a:t>
            </a:r>
            <a:r>
              <a:rPr sz="2800" spc="-7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them.</a:t>
            </a:r>
            <a:endParaRPr sz="2800">
              <a:latin typeface="Times New Roman" panose="02020603050405020304"/>
              <a:cs typeface="Times New Roman" panose="02020603050405020304"/>
            </a:endParaRPr>
          </a:p>
          <a:p>
            <a:pPr marL="355600" indent="-342900">
              <a:lnSpc>
                <a:spcPct val="100000"/>
              </a:lnSpc>
              <a:spcBef>
                <a:spcPts val="1680"/>
              </a:spcBef>
              <a:buFont typeface="Arial MT"/>
              <a:buChar char="•"/>
              <a:tabLst>
                <a:tab pos="355600" algn="l"/>
              </a:tabLst>
            </a:pPr>
            <a:r>
              <a:rPr sz="2800" dirty="0">
                <a:latin typeface="Times New Roman" panose="02020603050405020304"/>
                <a:cs typeface="Times New Roman" panose="02020603050405020304"/>
              </a:rPr>
              <a:t>Supporting</a:t>
            </a:r>
            <a:r>
              <a:rPr sz="2800" spc="-45" dirty="0">
                <a:latin typeface="Times New Roman" panose="02020603050405020304"/>
                <a:cs typeface="Times New Roman" panose="02020603050405020304"/>
              </a:rPr>
              <a:t> </a:t>
            </a:r>
            <a:r>
              <a:rPr sz="2800" dirty="0">
                <a:latin typeface="Times New Roman" panose="02020603050405020304"/>
                <a:cs typeface="Times New Roman" panose="02020603050405020304"/>
              </a:rPr>
              <a:t>your</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sense</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of</a:t>
            </a:r>
            <a:r>
              <a:rPr sz="2800" spc="-3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smell.</a:t>
            </a:r>
            <a:endParaRPr sz="2800">
              <a:latin typeface="Times New Roman" panose="02020603050405020304"/>
              <a:cs typeface="Times New Roman" panose="020206030504050203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059" y="4549139"/>
            <a:ext cx="1940560" cy="434340"/>
          </a:xfrm>
          <a:custGeom>
            <a:avLst/>
            <a:gdLst/>
            <a:ahLst/>
            <a:cxnLst/>
            <a:rect l="l" t="t" r="r" b="b"/>
            <a:pathLst>
              <a:path w="1940560" h="434339">
                <a:moveTo>
                  <a:pt x="871728" y="0"/>
                </a:moveTo>
                <a:lnTo>
                  <a:pt x="789432" y="0"/>
                </a:lnTo>
                <a:lnTo>
                  <a:pt x="0" y="0"/>
                </a:lnTo>
                <a:lnTo>
                  <a:pt x="0" y="434340"/>
                </a:lnTo>
                <a:lnTo>
                  <a:pt x="789432" y="434340"/>
                </a:lnTo>
                <a:lnTo>
                  <a:pt x="871728" y="434340"/>
                </a:lnTo>
                <a:lnTo>
                  <a:pt x="871728" y="0"/>
                </a:lnTo>
                <a:close/>
              </a:path>
              <a:path w="1940560" h="434339">
                <a:moveTo>
                  <a:pt x="1940064" y="0"/>
                </a:moveTo>
                <a:lnTo>
                  <a:pt x="871740" y="0"/>
                </a:lnTo>
                <a:lnTo>
                  <a:pt x="871740" y="434340"/>
                </a:lnTo>
                <a:lnTo>
                  <a:pt x="1940064" y="434340"/>
                </a:lnTo>
                <a:lnTo>
                  <a:pt x="1940064" y="0"/>
                </a:lnTo>
                <a:close/>
              </a:path>
            </a:pathLst>
          </a:custGeom>
          <a:solidFill>
            <a:srgbClr val="00FFFF"/>
          </a:solidFill>
        </p:spPr>
        <p:txBody>
          <a:bodyPr wrap="square" lIns="0" tIns="0" rIns="0" bIns="0" rtlCol="0"/>
          <a:lstStyle/>
          <a:p/>
        </p:txBody>
      </p:sp>
      <p:sp>
        <p:nvSpPr>
          <p:cNvPr id="3" name="object 3"/>
          <p:cNvSpPr/>
          <p:nvPr/>
        </p:nvSpPr>
        <p:spPr>
          <a:xfrm>
            <a:off x="449059" y="5402579"/>
            <a:ext cx="4043679" cy="434340"/>
          </a:xfrm>
          <a:custGeom>
            <a:avLst/>
            <a:gdLst/>
            <a:ahLst/>
            <a:cxnLst/>
            <a:rect l="l" t="t" r="r" b="b"/>
            <a:pathLst>
              <a:path w="4043679" h="434339">
                <a:moveTo>
                  <a:pt x="862584" y="0"/>
                </a:moveTo>
                <a:lnTo>
                  <a:pt x="781812" y="0"/>
                </a:lnTo>
                <a:lnTo>
                  <a:pt x="0" y="0"/>
                </a:lnTo>
                <a:lnTo>
                  <a:pt x="0" y="434340"/>
                </a:lnTo>
                <a:lnTo>
                  <a:pt x="781812" y="434340"/>
                </a:lnTo>
                <a:lnTo>
                  <a:pt x="862584" y="434340"/>
                </a:lnTo>
                <a:lnTo>
                  <a:pt x="862584" y="0"/>
                </a:lnTo>
                <a:close/>
              </a:path>
              <a:path w="4043679" h="434339">
                <a:moveTo>
                  <a:pt x="1466088" y="0"/>
                </a:moveTo>
                <a:lnTo>
                  <a:pt x="1382280" y="0"/>
                </a:lnTo>
                <a:lnTo>
                  <a:pt x="862596" y="0"/>
                </a:lnTo>
                <a:lnTo>
                  <a:pt x="862596" y="434340"/>
                </a:lnTo>
                <a:lnTo>
                  <a:pt x="1382280" y="434340"/>
                </a:lnTo>
                <a:lnTo>
                  <a:pt x="1466088" y="434340"/>
                </a:lnTo>
                <a:lnTo>
                  <a:pt x="1466088" y="0"/>
                </a:lnTo>
                <a:close/>
              </a:path>
              <a:path w="4043679" h="434339">
                <a:moveTo>
                  <a:pt x="4043184" y="0"/>
                </a:moveTo>
                <a:lnTo>
                  <a:pt x="4043184" y="0"/>
                </a:lnTo>
                <a:lnTo>
                  <a:pt x="1466100" y="0"/>
                </a:lnTo>
                <a:lnTo>
                  <a:pt x="1466100" y="434340"/>
                </a:lnTo>
                <a:lnTo>
                  <a:pt x="4043184" y="434340"/>
                </a:lnTo>
                <a:lnTo>
                  <a:pt x="4043184" y="0"/>
                </a:lnTo>
                <a:close/>
              </a:path>
            </a:pathLst>
          </a:custGeom>
          <a:solidFill>
            <a:srgbClr val="00FFFF"/>
          </a:solidFill>
        </p:spPr>
        <p:txBody>
          <a:bodyPr wrap="square" lIns="0" tIns="0" rIns="0" bIns="0" rtlCol="0"/>
          <a:lstStyle/>
          <a:p/>
        </p:txBody>
      </p:sp>
      <p:sp>
        <p:nvSpPr>
          <p:cNvPr id="4" name="object 4"/>
          <p:cNvSpPr/>
          <p:nvPr/>
        </p:nvSpPr>
        <p:spPr>
          <a:xfrm>
            <a:off x="449059" y="6256020"/>
            <a:ext cx="2243455" cy="434340"/>
          </a:xfrm>
          <a:custGeom>
            <a:avLst/>
            <a:gdLst/>
            <a:ahLst/>
            <a:cxnLst/>
            <a:rect l="l" t="t" r="r" b="b"/>
            <a:pathLst>
              <a:path w="2243455" h="434340">
                <a:moveTo>
                  <a:pt x="1353312" y="0"/>
                </a:moveTo>
                <a:lnTo>
                  <a:pt x="0" y="0"/>
                </a:lnTo>
                <a:lnTo>
                  <a:pt x="0" y="434340"/>
                </a:lnTo>
                <a:lnTo>
                  <a:pt x="1353312" y="434340"/>
                </a:lnTo>
                <a:lnTo>
                  <a:pt x="1353312" y="0"/>
                </a:lnTo>
                <a:close/>
              </a:path>
              <a:path w="2243455" h="434340">
                <a:moveTo>
                  <a:pt x="1437132" y="0"/>
                </a:moveTo>
                <a:lnTo>
                  <a:pt x="1353324" y="0"/>
                </a:lnTo>
                <a:lnTo>
                  <a:pt x="1353324" y="434340"/>
                </a:lnTo>
                <a:lnTo>
                  <a:pt x="1437132" y="434340"/>
                </a:lnTo>
                <a:lnTo>
                  <a:pt x="1437132" y="0"/>
                </a:lnTo>
                <a:close/>
              </a:path>
              <a:path w="2243455" h="434340">
                <a:moveTo>
                  <a:pt x="2243340" y="0"/>
                </a:moveTo>
                <a:lnTo>
                  <a:pt x="1437144" y="0"/>
                </a:lnTo>
                <a:lnTo>
                  <a:pt x="1437144" y="434340"/>
                </a:lnTo>
                <a:lnTo>
                  <a:pt x="2243340" y="434340"/>
                </a:lnTo>
                <a:lnTo>
                  <a:pt x="2243340" y="0"/>
                </a:lnTo>
                <a:close/>
              </a:path>
            </a:pathLst>
          </a:custGeom>
          <a:solidFill>
            <a:srgbClr val="00FFFF"/>
          </a:solidFill>
        </p:spPr>
        <p:txBody>
          <a:bodyPr wrap="square" lIns="0" tIns="0" rIns="0" bIns="0" rtlCol="0"/>
          <a:lstStyle/>
          <a:p/>
        </p:txBody>
      </p:sp>
      <p:sp>
        <p:nvSpPr>
          <p:cNvPr id="5" name="object 5"/>
          <p:cNvSpPr txBox="1">
            <a:spLocks noGrp="1"/>
          </p:cNvSpPr>
          <p:nvPr>
            <p:ph type="title"/>
          </p:nvPr>
        </p:nvSpPr>
        <p:spPr>
          <a:xfrm>
            <a:off x="325615" y="33528"/>
            <a:ext cx="4719320" cy="683260"/>
          </a:xfrm>
          <a:prstGeom prst="rect">
            <a:avLst/>
          </a:prstGeom>
          <a:solidFill>
            <a:srgbClr val="FFFF00"/>
          </a:solidFill>
        </p:spPr>
        <p:txBody>
          <a:bodyPr vert="horz" wrap="square" lIns="0" tIns="0" rIns="0" bIns="0" rtlCol="0">
            <a:spAutoFit/>
          </a:bodyPr>
          <a:lstStyle/>
          <a:p>
            <a:pPr>
              <a:lnSpc>
                <a:spcPts val="5090"/>
              </a:lnSpc>
            </a:pPr>
            <a:r>
              <a:rPr dirty="0">
                <a:solidFill>
                  <a:srgbClr val="403B3B"/>
                </a:solidFill>
              </a:rPr>
              <a:t>How</a:t>
            </a:r>
            <a:r>
              <a:rPr spc="-45" dirty="0">
                <a:solidFill>
                  <a:srgbClr val="403B3B"/>
                </a:solidFill>
              </a:rPr>
              <a:t> </a:t>
            </a:r>
            <a:r>
              <a:rPr dirty="0">
                <a:solidFill>
                  <a:srgbClr val="403B3B"/>
                </a:solidFill>
              </a:rPr>
              <a:t>the</a:t>
            </a:r>
            <a:r>
              <a:rPr spc="-5" dirty="0">
                <a:solidFill>
                  <a:srgbClr val="403B3B"/>
                </a:solidFill>
              </a:rPr>
              <a:t> </a:t>
            </a:r>
            <a:r>
              <a:rPr dirty="0">
                <a:solidFill>
                  <a:srgbClr val="403B3B"/>
                </a:solidFill>
              </a:rPr>
              <a:t>Lungs</a:t>
            </a:r>
            <a:r>
              <a:rPr spc="-10" dirty="0">
                <a:solidFill>
                  <a:srgbClr val="403B3B"/>
                </a:solidFill>
              </a:rPr>
              <a:t> </a:t>
            </a:r>
            <a:r>
              <a:rPr spc="-30" dirty="0">
                <a:solidFill>
                  <a:srgbClr val="403B3B"/>
                </a:solidFill>
              </a:rPr>
              <a:t>Work</a:t>
            </a:r>
            <a:endParaRPr spc="-30" dirty="0">
              <a:solidFill>
                <a:srgbClr val="403B3B"/>
              </a:solidFill>
            </a:endParaRPr>
          </a:p>
        </p:txBody>
      </p:sp>
      <p:sp>
        <p:nvSpPr>
          <p:cNvPr id="6" name="object 6"/>
          <p:cNvSpPr txBox="1"/>
          <p:nvPr/>
        </p:nvSpPr>
        <p:spPr>
          <a:xfrm>
            <a:off x="312826" y="680973"/>
            <a:ext cx="1169479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alibri" panose="020F0502020204030204"/>
                <a:cs typeface="Calibri" panose="020F0502020204030204"/>
              </a:rPr>
              <a:t>The</a:t>
            </a:r>
            <a:r>
              <a:rPr sz="2800" spc="5" dirty="0">
                <a:latin typeface="Calibri" panose="020F0502020204030204"/>
                <a:cs typeface="Calibri" panose="020F0502020204030204"/>
              </a:rPr>
              <a:t> </a:t>
            </a:r>
            <a:r>
              <a:rPr sz="2800" dirty="0">
                <a:latin typeface="Calibri" panose="020F0502020204030204"/>
                <a:cs typeface="Calibri" panose="020F0502020204030204"/>
              </a:rPr>
              <a:t>lungs</a:t>
            </a:r>
            <a:r>
              <a:rPr sz="2800" spc="15" dirty="0">
                <a:latin typeface="Calibri" panose="020F0502020204030204"/>
                <a:cs typeface="Calibri" panose="020F0502020204030204"/>
              </a:rPr>
              <a:t> </a:t>
            </a:r>
            <a:r>
              <a:rPr sz="2800" dirty="0">
                <a:latin typeface="Calibri" panose="020F0502020204030204"/>
                <a:cs typeface="Calibri" panose="020F0502020204030204"/>
              </a:rPr>
              <a:t>are</a:t>
            </a:r>
            <a:r>
              <a:rPr sz="2800" spc="10" dirty="0">
                <a:latin typeface="Calibri" panose="020F0502020204030204"/>
                <a:cs typeface="Calibri" panose="020F0502020204030204"/>
              </a:rPr>
              <a:t> </a:t>
            </a:r>
            <a:r>
              <a:rPr sz="2800" dirty="0">
                <a:latin typeface="Calibri" panose="020F0502020204030204"/>
                <a:cs typeface="Calibri" panose="020F0502020204030204"/>
              </a:rPr>
              <a:t>a</a:t>
            </a:r>
            <a:r>
              <a:rPr sz="2800" spc="10" dirty="0">
                <a:latin typeface="Calibri" panose="020F0502020204030204"/>
                <a:cs typeface="Calibri" panose="020F0502020204030204"/>
              </a:rPr>
              <a:t> </a:t>
            </a:r>
            <a:r>
              <a:rPr sz="2800" dirty="0">
                <a:latin typeface="Calibri" panose="020F0502020204030204"/>
                <a:cs typeface="Calibri" panose="020F0502020204030204"/>
              </a:rPr>
              <a:t>vital part</a:t>
            </a:r>
            <a:r>
              <a:rPr sz="2800" spc="5" dirty="0">
                <a:latin typeface="Calibri" panose="020F0502020204030204"/>
                <a:cs typeface="Calibri" panose="020F0502020204030204"/>
              </a:rPr>
              <a:t> </a:t>
            </a:r>
            <a:r>
              <a:rPr sz="2800" dirty="0">
                <a:latin typeface="Calibri" panose="020F0502020204030204"/>
                <a:cs typeface="Calibri" panose="020F0502020204030204"/>
              </a:rPr>
              <a:t>of</a:t>
            </a:r>
            <a:r>
              <a:rPr sz="2800" spc="5" dirty="0">
                <a:latin typeface="Calibri" panose="020F0502020204030204"/>
                <a:cs typeface="Calibri" panose="020F0502020204030204"/>
              </a:rPr>
              <a:t> </a:t>
            </a:r>
            <a:r>
              <a:rPr sz="2800" dirty="0">
                <a:latin typeface="Calibri" panose="020F0502020204030204"/>
                <a:cs typeface="Calibri" panose="020F0502020204030204"/>
              </a:rPr>
              <a:t>the</a:t>
            </a:r>
            <a:r>
              <a:rPr sz="2800" spc="5" dirty="0">
                <a:latin typeface="Calibri" panose="020F0502020204030204"/>
                <a:cs typeface="Calibri" panose="020F0502020204030204"/>
              </a:rPr>
              <a:t> </a:t>
            </a:r>
            <a:r>
              <a:rPr sz="2800" spc="-10" dirty="0">
                <a:latin typeface="Calibri" panose="020F0502020204030204"/>
                <a:cs typeface="Calibri" panose="020F0502020204030204"/>
              </a:rPr>
              <a:t>respiratory</a:t>
            </a:r>
            <a:r>
              <a:rPr sz="2800" dirty="0">
                <a:latin typeface="Calibri" panose="020F0502020204030204"/>
                <a:cs typeface="Calibri" panose="020F0502020204030204"/>
              </a:rPr>
              <a:t> system,</a:t>
            </a:r>
            <a:r>
              <a:rPr sz="2800" spc="20" dirty="0">
                <a:latin typeface="Calibri" panose="020F0502020204030204"/>
                <a:cs typeface="Calibri" panose="020F0502020204030204"/>
              </a:rPr>
              <a:t> </a:t>
            </a:r>
            <a:r>
              <a:rPr sz="2800" dirty="0">
                <a:latin typeface="Calibri" panose="020F0502020204030204"/>
                <a:cs typeface="Calibri" panose="020F0502020204030204"/>
              </a:rPr>
              <a:t>which</a:t>
            </a:r>
            <a:r>
              <a:rPr sz="2800" spc="5" dirty="0">
                <a:latin typeface="Calibri" panose="020F0502020204030204"/>
                <a:cs typeface="Calibri" panose="020F0502020204030204"/>
              </a:rPr>
              <a:t> </a:t>
            </a:r>
            <a:r>
              <a:rPr sz="2800" dirty="0">
                <a:latin typeface="Calibri" panose="020F0502020204030204"/>
                <a:cs typeface="Calibri" panose="020F0502020204030204"/>
              </a:rPr>
              <a:t>allows</a:t>
            </a:r>
            <a:r>
              <a:rPr sz="2800" spc="5" dirty="0">
                <a:latin typeface="Calibri" panose="020F0502020204030204"/>
                <a:cs typeface="Calibri" panose="020F0502020204030204"/>
              </a:rPr>
              <a:t> </a:t>
            </a:r>
            <a:r>
              <a:rPr sz="2800" dirty="0">
                <a:latin typeface="Calibri" panose="020F0502020204030204"/>
                <a:cs typeface="Calibri" panose="020F0502020204030204"/>
              </a:rPr>
              <a:t>you to</a:t>
            </a:r>
            <a:r>
              <a:rPr sz="2800" spc="20" dirty="0">
                <a:latin typeface="Calibri" panose="020F0502020204030204"/>
                <a:cs typeface="Calibri" panose="020F0502020204030204"/>
              </a:rPr>
              <a:t> </a:t>
            </a:r>
            <a:r>
              <a:rPr sz="2800" spc="-10" dirty="0">
                <a:latin typeface="Calibri" panose="020F0502020204030204"/>
                <a:cs typeface="Calibri" panose="020F0502020204030204"/>
              </a:rPr>
              <a:t>breathe.</a:t>
            </a:r>
            <a:endParaRPr sz="2800">
              <a:latin typeface="Calibri" panose="020F0502020204030204"/>
              <a:cs typeface="Calibri" panose="020F0502020204030204"/>
            </a:endParaRPr>
          </a:p>
        </p:txBody>
      </p:sp>
      <p:sp>
        <p:nvSpPr>
          <p:cNvPr id="7" name="object 7"/>
          <p:cNvSpPr txBox="1"/>
          <p:nvPr/>
        </p:nvSpPr>
        <p:spPr>
          <a:xfrm>
            <a:off x="325615" y="1135380"/>
            <a:ext cx="11751945" cy="861060"/>
          </a:xfrm>
          <a:prstGeom prst="rect">
            <a:avLst/>
          </a:prstGeom>
          <a:solidFill>
            <a:srgbClr val="00FFFF"/>
          </a:solidFill>
        </p:spPr>
        <p:txBody>
          <a:bodyPr vert="horz" wrap="square" lIns="0" tIns="0" rIns="0" bIns="0" rtlCol="0">
            <a:spAutoFit/>
          </a:bodyPr>
          <a:lstStyle/>
          <a:p>
            <a:pPr>
              <a:lnSpc>
                <a:spcPts val="3240"/>
              </a:lnSpc>
            </a:pPr>
            <a:r>
              <a:rPr sz="2800" dirty="0">
                <a:latin typeface="Calibri" panose="020F0502020204030204"/>
                <a:cs typeface="Calibri" panose="020F0502020204030204"/>
              </a:rPr>
              <a:t>In</a:t>
            </a:r>
            <a:r>
              <a:rPr sz="2800" spc="30" dirty="0">
                <a:latin typeface="Calibri" panose="020F0502020204030204"/>
                <a:cs typeface="Calibri" panose="020F0502020204030204"/>
              </a:rPr>
              <a:t> </a:t>
            </a:r>
            <a:r>
              <a:rPr sz="2800" dirty="0">
                <a:latin typeface="Calibri" panose="020F0502020204030204"/>
                <a:cs typeface="Calibri" panose="020F0502020204030204"/>
              </a:rPr>
              <a:t>addition</a:t>
            </a:r>
            <a:r>
              <a:rPr sz="2800" spc="40" dirty="0">
                <a:latin typeface="Calibri" panose="020F0502020204030204"/>
                <a:cs typeface="Calibri" panose="020F0502020204030204"/>
              </a:rPr>
              <a:t> </a:t>
            </a:r>
            <a:r>
              <a:rPr sz="2800" dirty="0">
                <a:latin typeface="Calibri" panose="020F0502020204030204"/>
                <a:cs typeface="Calibri" panose="020F0502020204030204"/>
              </a:rPr>
              <a:t>to</a:t>
            </a:r>
            <a:r>
              <a:rPr sz="2800" spc="50" dirty="0">
                <a:latin typeface="Calibri" panose="020F0502020204030204"/>
                <a:cs typeface="Calibri" panose="020F0502020204030204"/>
              </a:rPr>
              <a:t> </a:t>
            </a:r>
            <a:r>
              <a:rPr sz="2800" dirty="0">
                <a:latin typeface="Calibri" panose="020F0502020204030204"/>
                <a:cs typeface="Calibri" panose="020F0502020204030204"/>
              </a:rPr>
              <a:t>the</a:t>
            </a:r>
            <a:r>
              <a:rPr sz="2800" spc="35" dirty="0">
                <a:latin typeface="Calibri" panose="020F0502020204030204"/>
                <a:cs typeface="Calibri" panose="020F0502020204030204"/>
              </a:rPr>
              <a:t> </a:t>
            </a:r>
            <a:r>
              <a:rPr sz="2800" dirty="0">
                <a:latin typeface="Calibri" panose="020F0502020204030204"/>
                <a:cs typeface="Calibri" panose="020F0502020204030204"/>
              </a:rPr>
              <a:t>lungs,</a:t>
            </a:r>
            <a:r>
              <a:rPr sz="2800" spc="45" dirty="0">
                <a:latin typeface="Calibri" panose="020F0502020204030204"/>
                <a:cs typeface="Calibri" panose="020F0502020204030204"/>
              </a:rPr>
              <a:t> </a:t>
            </a:r>
            <a:r>
              <a:rPr sz="2800" dirty="0">
                <a:latin typeface="Calibri" panose="020F0502020204030204"/>
                <a:cs typeface="Calibri" panose="020F0502020204030204"/>
              </a:rPr>
              <a:t>the</a:t>
            </a:r>
            <a:r>
              <a:rPr sz="2800" spc="35" dirty="0">
                <a:latin typeface="Calibri" panose="020F0502020204030204"/>
                <a:cs typeface="Calibri" panose="020F0502020204030204"/>
              </a:rPr>
              <a:t> </a:t>
            </a:r>
            <a:r>
              <a:rPr sz="2800" dirty="0">
                <a:latin typeface="Calibri" panose="020F0502020204030204"/>
                <a:cs typeface="Calibri" panose="020F0502020204030204"/>
              </a:rPr>
              <a:t>respiratory</a:t>
            </a:r>
            <a:r>
              <a:rPr sz="2800" spc="50" dirty="0">
                <a:latin typeface="Calibri" panose="020F0502020204030204"/>
                <a:cs typeface="Calibri" panose="020F0502020204030204"/>
              </a:rPr>
              <a:t> </a:t>
            </a:r>
            <a:r>
              <a:rPr sz="2800" dirty="0">
                <a:latin typeface="Calibri" panose="020F0502020204030204"/>
                <a:cs typeface="Calibri" panose="020F0502020204030204"/>
              </a:rPr>
              <a:t>system</a:t>
            </a:r>
            <a:r>
              <a:rPr sz="2800" spc="25" dirty="0">
                <a:latin typeface="Calibri" panose="020F0502020204030204"/>
                <a:cs typeface="Calibri" panose="020F0502020204030204"/>
              </a:rPr>
              <a:t> </a:t>
            </a:r>
            <a:r>
              <a:rPr sz="2800" dirty="0">
                <a:latin typeface="Calibri" panose="020F0502020204030204"/>
                <a:cs typeface="Calibri" panose="020F0502020204030204"/>
              </a:rPr>
              <a:t>includes</a:t>
            </a:r>
            <a:r>
              <a:rPr sz="2800" spc="50" dirty="0">
                <a:latin typeface="Calibri" panose="020F0502020204030204"/>
                <a:cs typeface="Calibri" panose="020F0502020204030204"/>
              </a:rPr>
              <a:t> </a:t>
            </a:r>
            <a:r>
              <a:rPr sz="2800" dirty="0">
                <a:latin typeface="Calibri" panose="020F0502020204030204"/>
                <a:cs typeface="Calibri" panose="020F0502020204030204"/>
              </a:rPr>
              <a:t>airways</a:t>
            </a:r>
            <a:r>
              <a:rPr sz="2800" spc="35" dirty="0">
                <a:latin typeface="Calibri" panose="020F0502020204030204"/>
                <a:cs typeface="Calibri" panose="020F0502020204030204"/>
              </a:rPr>
              <a:t> </a:t>
            </a:r>
            <a:r>
              <a:rPr sz="2800" dirty="0">
                <a:latin typeface="Calibri" panose="020F0502020204030204"/>
                <a:cs typeface="Calibri" panose="020F0502020204030204"/>
              </a:rPr>
              <a:t>that</a:t>
            </a:r>
            <a:r>
              <a:rPr sz="2800" spc="40" dirty="0">
                <a:latin typeface="Calibri" panose="020F0502020204030204"/>
                <a:cs typeface="Calibri" panose="020F0502020204030204"/>
              </a:rPr>
              <a:t> </a:t>
            </a:r>
            <a:r>
              <a:rPr sz="2800" dirty="0">
                <a:latin typeface="Calibri" panose="020F0502020204030204"/>
                <a:cs typeface="Calibri" panose="020F0502020204030204"/>
              </a:rPr>
              <a:t>carry</a:t>
            </a:r>
            <a:r>
              <a:rPr sz="2800" spc="30" dirty="0">
                <a:latin typeface="Calibri" panose="020F0502020204030204"/>
                <a:cs typeface="Calibri" panose="020F0502020204030204"/>
              </a:rPr>
              <a:t> </a:t>
            </a:r>
            <a:r>
              <a:rPr sz="2800" dirty="0">
                <a:latin typeface="Calibri" panose="020F0502020204030204"/>
                <a:cs typeface="Calibri" panose="020F0502020204030204"/>
              </a:rPr>
              <a:t>air</a:t>
            </a:r>
            <a:r>
              <a:rPr sz="2800" spc="30" dirty="0">
                <a:latin typeface="Calibri" panose="020F0502020204030204"/>
                <a:cs typeface="Calibri" panose="020F0502020204030204"/>
              </a:rPr>
              <a:t> </a:t>
            </a:r>
            <a:r>
              <a:rPr sz="2800" spc="-25" dirty="0">
                <a:latin typeface="Calibri" panose="020F0502020204030204"/>
                <a:cs typeface="Calibri" panose="020F0502020204030204"/>
              </a:rPr>
              <a:t>in</a:t>
            </a:r>
            <a:endParaRPr sz="2800">
              <a:latin typeface="Calibri" panose="020F0502020204030204"/>
              <a:cs typeface="Calibri" panose="020F0502020204030204"/>
            </a:endParaRPr>
          </a:p>
          <a:p>
            <a:pPr>
              <a:lnSpc>
                <a:spcPct val="100000"/>
              </a:lnSpc>
            </a:pPr>
            <a:r>
              <a:rPr sz="2800" dirty="0">
                <a:latin typeface="Calibri" panose="020F0502020204030204"/>
                <a:cs typeface="Calibri" panose="020F0502020204030204"/>
              </a:rPr>
              <a:t>and</a:t>
            </a:r>
            <a:r>
              <a:rPr sz="2800" spc="-10" dirty="0">
                <a:latin typeface="Calibri" panose="020F0502020204030204"/>
                <a:cs typeface="Calibri" panose="020F0502020204030204"/>
              </a:rPr>
              <a:t> </a:t>
            </a:r>
            <a:r>
              <a:rPr sz="2800" dirty="0">
                <a:latin typeface="Calibri" panose="020F0502020204030204"/>
                <a:cs typeface="Calibri" panose="020F0502020204030204"/>
              </a:rPr>
              <a:t>out</a:t>
            </a:r>
            <a:r>
              <a:rPr sz="2800" spc="-5" dirty="0">
                <a:latin typeface="Calibri" panose="020F0502020204030204"/>
                <a:cs typeface="Calibri" panose="020F0502020204030204"/>
              </a:rPr>
              <a:t> </a:t>
            </a:r>
            <a:r>
              <a:rPr sz="2800" dirty="0">
                <a:latin typeface="Calibri" panose="020F0502020204030204"/>
                <a:cs typeface="Calibri" panose="020F0502020204030204"/>
              </a:rPr>
              <a:t>of</a:t>
            </a:r>
            <a:r>
              <a:rPr sz="2800" spc="10" dirty="0">
                <a:latin typeface="Calibri" panose="020F0502020204030204"/>
                <a:cs typeface="Calibri" panose="020F0502020204030204"/>
              </a:rPr>
              <a:t> </a:t>
            </a:r>
            <a:r>
              <a:rPr sz="2800" dirty="0">
                <a:latin typeface="Calibri" panose="020F0502020204030204"/>
                <a:cs typeface="Calibri" panose="020F0502020204030204"/>
              </a:rPr>
              <a:t>your</a:t>
            </a:r>
            <a:r>
              <a:rPr sz="2800" spc="-10" dirty="0">
                <a:latin typeface="Calibri" panose="020F0502020204030204"/>
                <a:cs typeface="Calibri" panose="020F0502020204030204"/>
              </a:rPr>
              <a:t> </a:t>
            </a:r>
            <a:r>
              <a:rPr sz="2800" dirty="0">
                <a:latin typeface="Calibri" panose="020F0502020204030204"/>
                <a:cs typeface="Calibri" panose="020F0502020204030204"/>
              </a:rPr>
              <a:t>lungs, blood</a:t>
            </a:r>
            <a:r>
              <a:rPr sz="2800" spc="-10" dirty="0">
                <a:latin typeface="Calibri" panose="020F0502020204030204"/>
                <a:cs typeface="Calibri" panose="020F0502020204030204"/>
              </a:rPr>
              <a:t> </a:t>
            </a:r>
            <a:r>
              <a:rPr sz="2800" dirty="0">
                <a:latin typeface="Calibri" panose="020F0502020204030204"/>
                <a:cs typeface="Calibri" panose="020F0502020204030204"/>
              </a:rPr>
              <a:t>vessels</a:t>
            </a:r>
            <a:r>
              <a:rPr sz="2800" spc="5" dirty="0">
                <a:latin typeface="Calibri" panose="020F0502020204030204"/>
                <a:cs typeface="Calibri" panose="020F0502020204030204"/>
              </a:rPr>
              <a:t> </a:t>
            </a:r>
            <a:r>
              <a:rPr sz="2800" dirty="0">
                <a:latin typeface="Calibri" panose="020F0502020204030204"/>
                <a:cs typeface="Calibri" panose="020F0502020204030204"/>
              </a:rPr>
              <a:t>surrounding</a:t>
            </a:r>
            <a:r>
              <a:rPr sz="2800" spc="-15" dirty="0">
                <a:latin typeface="Calibri" panose="020F0502020204030204"/>
                <a:cs typeface="Calibri" panose="020F0502020204030204"/>
              </a:rPr>
              <a:t> </a:t>
            </a:r>
            <a:r>
              <a:rPr sz="2800" dirty="0">
                <a:latin typeface="Calibri" panose="020F0502020204030204"/>
                <a:cs typeface="Calibri" panose="020F0502020204030204"/>
              </a:rPr>
              <a:t>the</a:t>
            </a:r>
            <a:r>
              <a:rPr sz="2800" spc="-20" dirty="0">
                <a:latin typeface="Calibri" panose="020F0502020204030204"/>
                <a:cs typeface="Calibri" panose="020F0502020204030204"/>
              </a:rPr>
              <a:t> </a:t>
            </a:r>
            <a:r>
              <a:rPr sz="2800" dirty="0">
                <a:latin typeface="Calibri" panose="020F0502020204030204"/>
                <a:cs typeface="Calibri" panose="020F0502020204030204"/>
              </a:rPr>
              <a:t>lungs,</a:t>
            </a:r>
            <a:r>
              <a:rPr sz="2800" spc="-5" dirty="0">
                <a:latin typeface="Calibri" panose="020F0502020204030204"/>
                <a:cs typeface="Calibri" panose="020F0502020204030204"/>
              </a:rPr>
              <a:t> </a:t>
            </a:r>
            <a:r>
              <a:rPr sz="2800" dirty="0">
                <a:latin typeface="Calibri" panose="020F0502020204030204"/>
                <a:cs typeface="Calibri" panose="020F0502020204030204"/>
              </a:rPr>
              <a:t>and</a:t>
            </a:r>
            <a:r>
              <a:rPr sz="2800" spc="-5" dirty="0">
                <a:latin typeface="Calibri" panose="020F0502020204030204"/>
                <a:cs typeface="Calibri" panose="020F0502020204030204"/>
              </a:rPr>
              <a:t> </a:t>
            </a:r>
            <a:r>
              <a:rPr sz="2800" dirty="0">
                <a:latin typeface="Calibri" panose="020F0502020204030204"/>
                <a:cs typeface="Calibri" panose="020F0502020204030204"/>
              </a:rPr>
              <a:t>the</a:t>
            </a:r>
            <a:r>
              <a:rPr sz="2800" spc="-5" dirty="0">
                <a:latin typeface="Calibri" panose="020F0502020204030204"/>
                <a:cs typeface="Calibri" panose="020F0502020204030204"/>
              </a:rPr>
              <a:t> </a:t>
            </a:r>
            <a:r>
              <a:rPr sz="2800" dirty="0">
                <a:latin typeface="Calibri" panose="020F0502020204030204"/>
                <a:cs typeface="Calibri" panose="020F0502020204030204"/>
              </a:rPr>
              <a:t>muscles </a:t>
            </a:r>
            <a:r>
              <a:rPr sz="2800" spc="-20" dirty="0">
                <a:latin typeface="Calibri" panose="020F0502020204030204"/>
                <a:cs typeface="Calibri" panose="020F0502020204030204"/>
              </a:rPr>
              <a:t>that</a:t>
            </a:r>
            <a:endParaRPr sz="2800">
              <a:latin typeface="Calibri" panose="020F0502020204030204"/>
              <a:cs typeface="Calibri" panose="020F0502020204030204"/>
            </a:endParaRPr>
          </a:p>
        </p:txBody>
      </p:sp>
      <p:sp>
        <p:nvSpPr>
          <p:cNvPr id="8" name="object 8"/>
          <p:cNvSpPr txBox="1"/>
          <p:nvPr/>
        </p:nvSpPr>
        <p:spPr>
          <a:xfrm>
            <a:off x="325615" y="1996439"/>
            <a:ext cx="2545715" cy="426720"/>
          </a:xfrm>
          <a:prstGeom prst="rect">
            <a:avLst/>
          </a:prstGeom>
          <a:solidFill>
            <a:srgbClr val="00FFFF"/>
          </a:solidFill>
        </p:spPr>
        <p:txBody>
          <a:bodyPr vert="horz" wrap="square" lIns="0" tIns="0" rIns="0" bIns="0" rtlCol="0">
            <a:spAutoFit/>
          </a:bodyPr>
          <a:lstStyle/>
          <a:p>
            <a:pPr>
              <a:lnSpc>
                <a:spcPts val="3180"/>
              </a:lnSpc>
            </a:pPr>
            <a:r>
              <a:rPr sz="2800" dirty="0">
                <a:latin typeface="Calibri" panose="020F0502020204030204"/>
                <a:cs typeface="Calibri" panose="020F0502020204030204"/>
              </a:rPr>
              <a:t>help</a:t>
            </a:r>
            <a:r>
              <a:rPr sz="2800" spc="-60" dirty="0">
                <a:latin typeface="Calibri" panose="020F0502020204030204"/>
                <a:cs typeface="Calibri" panose="020F0502020204030204"/>
              </a:rPr>
              <a:t> </a:t>
            </a:r>
            <a:r>
              <a:rPr sz="2800" dirty="0">
                <a:latin typeface="Calibri" panose="020F0502020204030204"/>
                <a:cs typeface="Calibri" panose="020F0502020204030204"/>
              </a:rPr>
              <a:t>you</a:t>
            </a:r>
            <a:r>
              <a:rPr sz="2800" spc="-60" dirty="0">
                <a:latin typeface="Calibri" panose="020F0502020204030204"/>
                <a:cs typeface="Calibri" panose="020F0502020204030204"/>
              </a:rPr>
              <a:t> </a:t>
            </a:r>
            <a:r>
              <a:rPr sz="2800" spc="-10" dirty="0">
                <a:latin typeface="Calibri" panose="020F0502020204030204"/>
                <a:cs typeface="Calibri" panose="020F0502020204030204"/>
              </a:rPr>
              <a:t>breathe.</a:t>
            </a:r>
            <a:endParaRPr sz="2800">
              <a:latin typeface="Calibri" panose="020F0502020204030204"/>
              <a:cs typeface="Calibri" panose="020F0502020204030204"/>
            </a:endParaRPr>
          </a:p>
        </p:txBody>
      </p:sp>
      <p:sp>
        <p:nvSpPr>
          <p:cNvPr id="9" name="object 9"/>
          <p:cNvSpPr txBox="1"/>
          <p:nvPr/>
        </p:nvSpPr>
        <p:spPr>
          <a:xfrm>
            <a:off x="312826" y="2814954"/>
            <a:ext cx="11696700" cy="3866515"/>
          </a:xfrm>
          <a:prstGeom prst="rect">
            <a:avLst/>
          </a:prstGeom>
        </p:spPr>
        <p:txBody>
          <a:bodyPr vert="horz" wrap="square" lIns="0" tIns="12065" rIns="0" bIns="0" rtlCol="0">
            <a:spAutoFit/>
          </a:bodyPr>
          <a:lstStyle/>
          <a:p>
            <a:pPr marL="12700">
              <a:lnSpc>
                <a:spcPct val="100000"/>
              </a:lnSpc>
              <a:spcBef>
                <a:spcPts val="95"/>
              </a:spcBef>
            </a:pPr>
            <a:r>
              <a:rPr sz="2800" b="1" i="1" spc="-10" dirty="0">
                <a:solidFill>
                  <a:srgbClr val="403B3B"/>
                </a:solidFill>
                <a:latin typeface="Calibri" panose="020F0502020204030204"/>
                <a:cs typeface="Calibri" panose="020F0502020204030204"/>
              </a:rPr>
              <a:t>Airways</a:t>
            </a:r>
            <a:endParaRPr sz="2800">
              <a:latin typeface="Calibri" panose="020F0502020204030204"/>
              <a:cs typeface="Calibri" panose="020F0502020204030204"/>
            </a:endParaRPr>
          </a:p>
          <a:p>
            <a:pPr marL="12700" marR="5080" algn="just">
              <a:lnSpc>
                <a:spcPct val="100000"/>
              </a:lnSpc>
            </a:pPr>
            <a:r>
              <a:rPr sz="2800" dirty="0">
                <a:latin typeface="Calibri" panose="020F0502020204030204"/>
                <a:cs typeface="Calibri" panose="020F0502020204030204"/>
              </a:rPr>
              <a:t>The</a:t>
            </a:r>
            <a:r>
              <a:rPr sz="2800" spc="645" dirty="0">
                <a:latin typeface="Calibri" panose="020F0502020204030204"/>
                <a:cs typeface="Calibri" panose="020F0502020204030204"/>
              </a:rPr>
              <a:t> </a:t>
            </a:r>
            <a:r>
              <a:rPr sz="2800" dirty="0">
                <a:latin typeface="Calibri" panose="020F0502020204030204"/>
                <a:cs typeface="Calibri" panose="020F0502020204030204"/>
              </a:rPr>
              <a:t>body</a:t>
            </a:r>
            <a:r>
              <a:rPr sz="2800" spc="655" dirty="0">
                <a:latin typeface="Calibri" panose="020F0502020204030204"/>
                <a:cs typeface="Calibri" panose="020F0502020204030204"/>
              </a:rPr>
              <a:t> </a:t>
            </a:r>
            <a:r>
              <a:rPr sz="2800" dirty="0">
                <a:latin typeface="Calibri" panose="020F0502020204030204"/>
                <a:cs typeface="Calibri" panose="020F0502020204030204"/>
              </a:rPr>
              <a:t>uses</a:t>
            </a:r>
            <a:r>
              <a:rPr sz="2800" spc="660" dirty="0">
                <a:latin typeface="Calibri" panose="020F0502020204030204"/>
                <a:cs typeface="Calibri" panose="020F0502020204030204"/>
              </a:rPr>
              <a:t> </a:t>
            </a:r>
            <a:r>
              <a:rPr sz="2800" dirty="0">
                <a:latin typeface="Calibri" panose="020F0502020204030204"/>
                <a:cs typeface="Calibri" panose="020F0502020204030204"/>
              </a:rPr>
              <a:t>several</a:t>
            </a:r>
            <a:r>
              <a:rPr sz="2800" spc="625" dirty="0">
                <a:latin typeface="Calibri" panose="020F0502020204030204"/>
                <a:cs typeface="Calibri" panose="020F0502020204030204"/>
              </a:rPr>
              <a:t> </a:t>
            </a:r>
            <a:r>
              <a:rPr sz="2800" dirty="0">
                <a:latin typeface="Calibri" panose="020F0502020204030204"/>
                <a:cs typeface="Calibri" panose="020F0502020204030204"/>
              </a:rPr>
              <a:t>channels</a:t>
            </a:r>
            <a:r>
              <a:rPr sz="2800" spc="645" dirty="0">
                <a:latin typeface="Calibri" panose="020F0502020204030204"/>
                <a:cs typeface="Calibri" panose="020F0502020204030204"/>
              </a:rPr>
              <a:t> </a:t>
            </a:r>
            <a:r>
              <a:rPr sz="2800" dirty="0">
                <a:latin typeface="Calibri" panose="020F0502020204030204"/>
                <a:cs typeface="Calibri" panose="020F0502020204030204"/>
              </a:rPr>
              <a:t>to</a:t>
            </a:r>
            <a:r>
              <a:rPr sz="2800" spc="655" dirty="0">
                <a:latin typeface="Calibri" panose="020F0502020204030204"/>
                <a:cs typeface="Calibri" panose="020F0502020204030204"/>
              </a:rPr>
              <a:t> </a:t>
            </a:r>
            <a:r>
              <a:rPr sz="2800" dirty="0">
                <a:latin typeface="Calibri" panose="020F0502020204030204"/>
                <a:cs typeface="Calibri" panose="020F0502020204030204"/>
              </a:rPr>
              <a:t>bring</a:t>
            </a:r>
            <a:r>
              <a:rPr sz="2800" spc="650" dirty="0">
                <a:latin typeface="Calibri" panose="020F0502020204030204"/>
                <a:cs typeface="Calibri" panose="020F0502020204030204"/>
              </a:rPr>
              <a:t> </a:t>
            </a:r>
            <a:r>
              <a:rPr sz="2800" spc="-30" dirty="0">
                <a:latin typeface="Calibri" panose="020F0502020204030204"/>
                <a:cs typeface="Calibri" panose="020F0502020204030204"/>
              </a:rPr>
              <a:t>oxygen-</a:t>
            </a:r>
            <a:r>
              <a:rPr sz="2800" dirty="0">
                <a:latin typeface="Calibri" panose="020F0502020204030204"/>
                <a:cs typeface="Calibri" panose="020F0502020204030204"/>
              </a:rPr>
              <a:t>rich</a:t>
            </a:r>
            <a:r>
              <a:rPr sz="2800" spc="650" dirty="0">
                <a:latin typeface="Calibri" panose="020F0502020204030204"/>
                <a:cs typeface="Calibri" panose="020F0502020204030204"/>
              </a:rPr>
              <a:t> </a:t>
            </a:r>
            <a:r>
              <a:rPr sz="2800" dirty="0">
                <a:latin typeface="Calibri" panose="020F0502020204030204"/>
                <a:cs typeface="Calibri" panose="020F0502020204030204"/>
              </a:rPr>
              <a:t>air</a:t>
            </a:r>
            <a:r>
              <a:rPr sz="2800" spc="640" dirty="0">
                <a:latin typeface="Calibri" panose="020F0502020204030204"/>
                <a:cs typeface="Calibri" panose="020F0502020204030204"/>
              </a:rPr>
              <a:t> </a:t>
            </a:r>
            <a:r>
              <a:rPr sz="2800" dirty="0">
                <a:latin typeface="Calibri" panose="020F0502020204030204"/>
                <a:cs typeface="Calibri" panose="020F0502020204030204"/>
              </a:rPr>
              <a:t>into</a:t>
            </a:r>
            <a:r>
              <a:rPr sz="2800" spc="645" dirty="0">
                <a:latin typeface="Calibri" panose="020F0502020204030204"/>
                <a:cs typeface="Calibri" panose="020F0502020204030204"/>
              </a:rPr>
              <a:t> </a:t>
            </a:r>
            <a:r>
              <a:rPr sz="2800" dirty="0">
                <a:latin typeface="Calibri" panose="020F0502020204030204"/>
                <a:cs typeface="Calibri" panose="020F0502020204030204"/>
              </a:rPr>
              <a:t>the</a:t>
            </a:r>
            <a:r>
              <a:rPr sz="2800" spc="645" dirty="0">
                <a:latin typeface="Calibri" panose="020F0502020204030204"/>
                <a:cs typeface="Calibri" panose="020F0502020204030204"/>
              </a:rPr>
              <a:t> </a:t>
            </a:r>
            <a:r>
              <a:rPr sz="2800" dirty="0">
                <a:latin typeface="Calibri" panose="020F0502020204030204"/>
                <a:cs typeface="Calibri" panose="020F0502020204030204"/>
              </a:rPr>
              <a:t>lungs</a:t>
            </a:r>
            <a:r>
              <a:rPr sz="2800" spc="640" dirty="0">
                <a:latin typeface="Calibri" panose="020F0502020204030204"/>
                <a:cs typeface="Calibri" panose="020F0502020204030204"/>
              </a:rPr>
              <a:t> </a:t>
            </a:r>
            <a:r>
              <a:rPr sz="2800" spc="-25" dirty="0">
                <a:latin typeface="Calibri" panose="020F0502020204030204"/>
                <a:cs typeface="Calibri" panose="020F0502020204030204"/>
              </a:rPr>
              <a:t>and </a:t>
            </a:r>
            <a:r>
              <a:rPr sz="2800" dirty="0">
                <a:latin typeface="Calibri" panose="020F0502020204030204"/>
                <a:cs typeface="Calibri" panose="020F0502020204030204"/>
              </a:rPr>
              <a:t>release</a:t>
            </a:r>
            <a:r>
              <a:rPr sz="2800" spc="40" dirty="0">
                <a:latin typeface="Calibri" panose="020F0502020204030204"/>
                <a:cs typeface="Calibri" panose="020F0502020204030204"/>
              </a:rPr>
              <a:t>  </a:t>
            </a:r>
            <a:r>
              <a:rPr sz="2800" dirty="0">
                <a:latin typeface="Calibri" panose="020F0502020204030204"/>
                <a:cs typeface="Calibri" panose="020F0502020204030204"/>
              </a:rPr>
              <a:t>carbon</a:t>
            </a:r>
            <a:r>
              <a:rPr sz="2800" spc="50" dirty="0">
                <a:latin typeface="Calibri" panose="020F0502020204030204"/>
                <a:cs typeface="Calibri" panose="020F0502020204030204"/>
              </a:rPr>
              <a:t>  </a:t>
            </a:r>
            <a:r>
              <a:rPr sz="2800" dirty="0">
                <a:latin typeface="Calibri" panose="020F0502020204030204"/>
                <a:cs typeface="Calibri" panose="020F0502020204030204"/>
              </a:rPr>
              <a:t>dioxide</a:t>
            </a:r>
            <a:r>
              <a:rPr sz="2800" spc="40" dirty="0">
                <a:latin typeface="Calibri" panose="020F0502020204030204"/>
                <a:cs typeface="Calibri" panose="020F0502020204030204"/>
              </a:rPr>
              <a:t>  </a:t>
            </a:r>
            <a:r>
              <a:rPr sz="2800" dirty="0">
                <a:latin typeface="Calibri" panose="020F0502020204030204"/>
                <a:cs typeface="Calibri" panose="020F0502020204030204"/>
              </a:rPr>
              <a:t>(a</a:t>
            </a:r>
            <a:r>
              <a:rPr sz="2800" spc="50" dirty="0">
                <a:latin typeface="Calibri" panose="020F0502020204030204"/>
                <a:cs typeface="Calibri" panose="020F0502020204030204"/>
              </a:rPr>
              <a:t>  </a:t>
            </a:r>
            <a:r>
              <a:rPr sz="2800" dirty="0">
                <a:latin typeface="Calibri" panose="020F0502020204030204"/>
                <a:cs typeface="Calibri" panose="020F0502020204030204"/>
              </a:rPr>
              <a:t>waste</a:t>
            </a:r>
            <a:r>
              <a:rPr sz="2800" spc="45" dirty="0">
                <a:latin typeface="Calibri" panose="020F0502020204030204"/>
                <a:cs typeface="Calibri" panose="020F0502020204030204"/>
              </a:rPr>
              <a:t>  </a:t>
            </a:r>
            <a:r>
              <a:rPr sz="2800" dirty="0">
                <a:latin typeface="Calibri" panose="020F0502020204030204"/>
                <a:cs typeface="Calibri" panose="020F0502020204030204"/>
              </a:rPr>
              <a:t>gas)</a:t>
            </a:r>
            <a:r>
              <a:rPr sz="2800" spc="50" dirty="0">
                <a:latin typeface="Calibri" panose="020F0502020204030204"/>
                <a:cs typeface="Calibri" panose="020F0502020204030204"/>
              </a:rPr>
              <a:t>  </a:t>
            </a:r>
            <a:r>
              <a:rPr sz="2800" dirty="0">
                <a:latin typeface="Calibri" panose="020F0502020204030204"/>
                <a:cs typeface="Calibri" panose="020F0502020204030204"/>
              </a:rPr>
              <a:t>out</a:t>
            </a:r>
            <a:r>
              <a:rPr sz="2800" spc="45" dirty="0">
                <a:latin typeface="Calibri" panose="020F0502020204030204"/>
                <a:cs typeface="Calibri" panose="020F0502020204030204"/>
              </a:rPr>
              <a:t>  </a:t>
            </a:r>
            <a:r>
              <a:rPr sz="2800" dirty="0">
                <a:latin typeface="Calibri" panose="020F0502020204030204"/>
                <a:cs typeface="Calibri" panose="020F0502020204030204"/>
              </a:rPr>
              <a:t>of</a:t>
            </a:r>
            <a:r>
              <a:rPr sz="2800" spc="45" dirty="0">
                <a:latin typeface="Calibri" panose="020F0502020204030204"/>
                <a:cs typeface="Calibri" panose="020F0502020204030204"/>
              </a:rPr>
              <a:t>  </a:t>
            </a:r>
            <a:r>
              <a:rPr sz="2800" dirty="0">
                <a:latin typeface="Calibri" panose="020F0502020204030204"/>
                <a:cs typeface="Calibri" panose="020F0502020204030204"/>
              </a:rPr>
              <a:t>the</a:t>
            </a:r>
            <a:r>
              <a:rPr sz="2800" spc="50" dirty="0">
                <a:latin typeface="Calibri" panose="020F0502020204030204"/>
                <a:cs typeface="Calibri" panose="020F0502020204030204"/>
              </a:rPr>
              <a:t>  </a:t>
            </a:r>
            <a:r>
              <a:rPr sz="2800" dirty="0">
                <a:latin typeface="Calibri" panose="020F0502020204030204"/>
                <a:cs typeface="Calibri" panose="020F0502020204030204"/>
              </a:rPr>
              <a:t>lungs.</a:t>
            </a:r>
            <a:r>
              <a:rPr sz="2800" spc="45" dirty="0">
                <a:latin typeface="Calibri" panose="020F0502020204030204"/>
                <a:cs typeface="Calibri" panose="020F0502020204030204"/>
              </a:rPr>
              <a:t>  </a:t>
            </a:r>
            <a:r>
              <a:rPr sz="2800" dirty="0">
                <a:latin typeface="Calibri" panose="020F0502020204030204"/>
                <a:cs typeface="Calibri" panose="020F0502020204030204"/>
              </a:rPr>
              <a:t>The</a:t>
            </a:r>
            <a:r>
              <a:rPr sz="2800" spc="45" dirty="0">
                <a:latin typeface="Calibri" panose="020F0502020204030204"/>
                <a:cs typeface="Calibri" panose="020F0502020204030204"/>
              </a:rPr>
              <a:t>  </a:t>
            </a:r>
            <a:r>
              <a:rPr sz="2800" dirty="0">
                <a:latin typeface="Calibri" panose="020F0502020204030204"/>
                <a:cs typeface="Calibri" panose="020F0502020204030204"/>
              </a:rPr>
              <a:t>body’s</a:t>
            </a:r>
            <a:r>
              <a:rPr sz="2800" spc="50" dirty="0">
                <a:latin typeface="Calibri" panose="020F0502020204030204"/>
                <a:cs typeface="Calibri" panose="020F0502020204030204"/>
              </a:rPr>
              <a:t>  </a:t>
            </a:r>
            <a:r>
              <a:rPr sz="2800" spc="-10" dirty="0">
                <a:latin typeface="Calibri" panose="020F0502020204030204"/>
                <a:cs typeface="Calibri" panose="020F0502020204030204"/>
              </a:rPr>
              <a:t>airways include:</a:t>
            </a:r>
            <a:endParaRPr sz="2800">
              <a:latin typeface="Calibri" panose="020F0502020204030204"/>
              <a:cs typeface="Calibri" panose="020F0502020204030204"/>
            </a:endParaRPr>
          </a:p>
          <a:p>
            <a:pPr marL="135890" indent="-133350">
              <a:lnSpc>
                <a:spcPct val="100000"/>
              </a:lnSpc>
              <a:buSzPct val="96000"/>
              <a:buFont typeface="Arial MT"/>
              <a:buChar char="•"/>
              <a:tabLst>
                <a:tab pos="135890" algn="l"/>
              </a:tabLst>
            </a:pPr>
            <a:r>
              <a:rPr sz="2800" dirty="0">
                <a:latin typeface="Calibri" panose="020F0502020204030204"/>
                <a:cs typeface="Calibri" panose="020F0502020204030204"/>
              </a:rPr>
              <a:t>Nasal</a:t>
            </a:r>
            <a:r>
              <a:rPr sz="2800" spc="-60" dirty="0">
                <a:latin typeface="Calibri" panose="020F0502020204030204"/>
                <a:cs typeface="Calibri" panose="020F0502020204030204"/>
              </a:rPr>
              <a:t> </a:t>
            </a:r>
            <a:r>
              <a:rPr sz="2800" spc="-10" dirty="0">
                <a:latin typeface="Calibri" panose="020F0502020204030204"/>
                <a:cs typeface="Calibri" panose="020F0502020204030204"/>
              </a:rPr>
              <a:t>cavities</a:t>
            </a:r>
            <a:endParaRPr sz="2800">
              <a:latin typeface="Calibri" panose="020F0502020204030204"/>
              <a:cs typeface="Calibri" panose="020F0502020204030204"/>
            </a:endParaRPr>
          </a:p>
          <a:p>
            <a:pPr marL="135255" indent="-133350">
              <a:lnSpc>
                <a:spcPct val="100000"/>
              </a:lnSpc>
              <a:buSzPct val="96000"/>
              <a:buFont typeface="Arial MT"/>
              <a:buChar char="•"/>
              <a:tabLst>
                <a:tab pos="135255" algn="l"/>
              </a:tabLst>
            </a:pPr>
            <a:r>
              <a:rPr sz="2800" spc="-10" dirty="0">
                <a:latin typeface="Calibri" panose="020F0502020204030204"/>
                <a:cs typeface="Calibri" panose="020F0502020204030204"/>
              </a:rPr>
              <a:t>Mouth</a:t>
            </a:r>
            <a:endParaRPr sz="2800">
              <a:latin typeface="Calibri" panose="020F0502020204030204"/>
              <a:cs typeface="Calibri" panose="020F0502020204030204"/>
            </a:endParaRPr>
          </a:p>
          <a:p>
            <a:pPr marL="135890" indent="-133350">
              <a:lnSpc>
                <a:spcPct val="100000"/>
              </a:lnSpc>
              <a:spcBef>
                <a:spcPts val="5"/>
              </a:spcBef>
              <a:buSzPct val="96000"/>
              <a:buFont typeface="Arial MT"/>
              <a:buChar char="•"/>
              <a:tabLst>
                <a:tab pos="135890" algn="l"/>
              </a:tabLst>
            </a:pPr>
            <a:r>
              <a:rPr sz="2800" dirty="0">
                <a:latin typeface="Calibri" panose="020F0502020204030204"/>
                <a:cs typeface="Calibri" panose="020F0502020204030204"/>
              </a:rPr>
              <a:t>Voice</a:t>
            </a:r>
            <a:r>
              <a:rPr sz="2800" spc="-95" dirty="0">
                <a:latin typeface="Calibri" panose="020F0502020204030204"/>
                <a:cs typeface="Calibri" panose="020F0502020204030204"/>
              </a:rPr>
              <a:t> </a:t>
            </a:r>
            <a:r>
              <a:rPr sz="2800" dirty="0">
                <a:latin typeface="Calibri" panose="020F0502020204030204"/>
                <a:cs typeface="Calibri" panose="020F0502020204030204"/>
              </a:rPr>
              <a:t>box</a:t>
            </a:r>
            <a:r>
              <a:rPr sz="2800" spc="-70" dirty="0">
                <a:latin typeface="Calibri" panose="020F0502020204030204"/>
                <a:cs typeface="Calibri" panose="020F0502020204030204"/>
              </a:rPr>
              <a:t> </a:t>
            </a:r>
            <a:r>
              <a:rPr sz="2800" dirty="0">
                <a:latin typeface="Calibri" panose="020F0502020204030204"/>
                <a:cs typeface="Calibri" panose="020F0502020204030204"/>
              </a:rPr>
              <a:t>(called</a:t>
            </a:r>
            <a:r>
              <a:rPr sz="2800" spc="-95" dirty="0">
                <a:latin typeface="Calibri" panose="020F0502020204030204"/>
                <a:cs typeface="Calibri" panose="020F0502020204030204"/>
              </a:rPr>
              <a:t> </a:t>
            </a:r>
            <a:r>
              <a:rPr sz="2800" dirty="0">
                <a:latin typeface="Calibri" panose="020F0502020204030204"/>
                <a:cs typeface="Calibri" panose="020F0502020204030204"/>
              </a:rPr>
              <a:t>the</a:t>
            </a:r>
            <a:r>
              <a:rPr sz="2800" spc="-85" dirty="0">
                <a:latin typeface="Calibri" panose="020F0502020204030204"/>
                <a:cs typeface="Calibri" panose="020F0502020204030204"/>
              </a:rPr>
              <a:t> </a:t>
            </a:r>
            <a:r>
              <a:rPr sz="2800" spc="-10" dirty="0">
                <a:latin typeface="Calibri" panose="020F0502020204030204"/>
                <a:cs typeface="Calibri" panose="020F0502020204030204"/>
              </a:rPr>
              <a:t>larynx)</a:t>
            </a:r>
            <a:endParaRPr sz="2800">
              <a:latin typeface="Calibri" panose="020F0502020204030204"/>
              <a:cs typeface="Calibri" panose="020F0502020204030204"/>
            </a:endParaRPr>
          </a:p>
          <a:p>
            <a:pPr marL="135890" indent="-133350">
              <a:lnSpc>
                <a:spcPct val="100000"/>
              </a:lnSpc>
              <a:buSzPct val="96000"/>
              <a:buFont typeface="Arial MT"/>
              <a:buChar char="•"/>
              <a:tabLst>
                <a:tab pos="135890" algn="l"/>
              </a:tabLst>
            </a:pPr>
            <a:r>
              <a:rPr sz="2800" dirty="0">
                <a:latin typeface="Calibri" panose="020F0502020204030204"/>
                <a:cs typeface="Calibri" panose="020F0502020204030204"/>
              </a:rPr>
              <a:t>Windpipe</a:t>
            </a:r>
            <a:r>
              <a:rPr sz="2800" spc="-35" dirty="0">
                <a:latin typeface="Calibri" panose="020F0502020204030204"/>
                <a:cs typeface="Calibri" panose="020F0502020204030204"/>
              </a:rPr>
              <a:t> </a:t>
            </a:r>
            <a:r>
              <a:rPr sz="2800" dirty="0">
                <a:latin typeface="Calibri" panose="020F0502020204030204"/>
                <a:cs typeface="Calibri" panose="020F0502020204030204"/>
              </a:rPr>
              <a:t>(called</a:t>
            </a:r>
            <a:r>
              <a:rPr sz="2800" spc="-80" dirty="0">
                <a:latin typeface="Calibri" panose="020F0502020204030204"/>
                <a:cs typeface="Calibri" panose="020F0502020204030204"/>
              </a:rPr>
              <a:t> </a:t>
            </a:r>
            <a:r>
              <a:rPr sz="2800" dirty="0">
                <a:latin typeface="Calibri" panose="020F0502020204030204"/>
                <a:cs typeface="Calibri" panose="020F0502020204030204"/>
              </a:rPr>
              <a:t>the</a:t>
            </a:r>
            <a:r>
              <a:rPr sz="2800" spc="-75" dirty="0">
                <a:latin typeface="Calibri" panose="020F0502020204030204"/>
                <a:cs typeface="Calibri" panose="020F0502020204030204"/>
              </a:rPr>
              <a:t> </a:t>
            </a:r>
            <a:r>
              <a:rPr sz="2800" spc="-10" dirty="0">
                <a:latin typeface="Calibri" panose="020F0502020204030204"/>
                <a:cs typeface="Calibri" panose="020F0502020204030204"/>
              </a:rPr>
              <a:t>trachea)</a:t>
            </a:r>
            <a:endParaRPr sz="2800">
              <a:latin typeface="Calibri" panose="020F0502020204030204"/>
              <a:cs typeface="Calibri" panose="020F0502020204030204"/>
            </a:endParaRPr>
          </a:p>
          <a:p>
            <a:pPr marL="135255" indent="-133350">
              <a:lnSpc>
                <a:spcPct val="100000"/>
              </a:lnSpc>
              <a:buSzPct val="96000"/>
              <a:buFont typeface="Arial MT"/>
              <a:buChar char="•"/>
              <a:tabLst>
                <a:tab pos="135255" algn="l"/>
              </a:tabLst>
            </a:pPr>
            <a:r>
              <a:rPr sz="2800" dirty="0">
                <a:latin typeface="Calibri" panose="020F0502020204030204"/>
                <a:cs typeface="Calibri" panose="020F0502020204030204"/>
              </a:rPr>
              <a:t>Bronchial</a:t>
            </a:r>
            <a:r>
              <a:rPr sz="2800" spc="-140" dirty="0">
                <a:latin typeface="Calibri" panose="020F0502020204030204"/>
                <a:cs typeface="Calibri" panose="020F0502020204030204"/>
              </a:rPr>
              <a:t> </a:t>
            </a:r>
            <a:r>
              <a:rPr sz="2800" spc="-20" dirty="0">
                <a:latin typeface="Calibri" panose="020F0502020204030204"/>
                <a:cs typeface="Calibri" panose="020F0502020204030204"/>
              </a:rPr>
              <a:t>tubes</a:t>
            </a:r>
            <a:endParaRPr sz="2800">
              <a:latin typeface="Calibri" panose="020F0502020204030204"/>
              <a:cs typeface="Calibri" panose="020F05020202040302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0278" y="1482039"/>
            <a:ext cx="11117580" cy="3439795"/>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Calibri" panose="020F0502020204030204"/>
                <a:cs typeface="Calibri" panose="020F0502020204030204"/>
              </a:rPr>
              <a:t>When</a:t>
            </a:r>
            <a:r>
              <a:rPr sz="2800" spc="-50" dirty="0">
                <a:latin typeface="Calibri" panose="020F0502020204030204"/>
                <a:cs typeface="Calibri" panose="020F0502020204030204"/>
              </a:rPr>
              <a:t> </a:t>
            </a:r>
            <a:r>
              <a:rPr sz="2800" dirty="0">
                <a:latin typeface="Calibri" panose="020F0502020204030204"/>
                <a:cs typeface="Calibri" panose="020F0502020204030204"/>
              </a:rPr>
              <a:t>you</a:t>
            </a:r>
            <a:r>
              <a:rPr sz="2800" spc="-60" dirty="0">
                <a:latin typeface="Calibri" panose="020F0502020204030204"/>
                <a:cs typeface="Calibri" panose="020F0502020204030204"/>
              </a:rPr>
              <a:t> </a:t>
            </a:r>
            <a:r>
              <a:rPr sz="2800" dirty="0">
                <a:latin typeface="Calibri" panose="020F0502020204030204"/>
                <a:cs typeface="Calibri" panose="020F0502020204030204"/>
              </a:rPr>
              <a:t>take</a:t>
            </a:r>
            <a:r>
              <a:rPr sz="2800" spc="-60" dirty="0">
                <a:latin typeface="Calibri" panose="020F0502020204030204"/>
                <a:cs typeface="Calibri" panose="020F0502020204030204"/>
              </a:rPr>
              <a:t> </a:t>
            </a:r>
            <a:r>
              <a:rPr sz="2800" dirty="0">
                <a:latin typeface="Calibri" panose="020F0502020204030204"/>
                <a:cs typeface="Calibri" panose="020F0502020204030204"/>
              </a:rPr>
              <a:t>a</a:t>
            </a:r>
            <a:r>
              <a:rPr sz="2800" spc="-70" dirty="0">
                <a:latin typeface="Calibri" panose="020F0502020204030204"/>
                <a:cs typeface="Calibri" panose="020F0502020204030204"/>
              </a:rPr>
              <a:t> </a:t>
            </a:r>
            <a:r>
              <a:rPr sz="2800" dirty="0">
                <a:latin typeface="Calibri" panose="020F0502020204030204"/>
                <a:cs typeface="Calibri" panose="020F0502020204030204"/>
              </a:rPr>
              <a:t>breath</a:t>
            </a:r>
            <a:r>
              <a:rPr sz="2800" spc="-60" dirty="0">
                <a:latin typeface="Calibri" panose="020F0502020204030204"/>
                <a:cs typeface="Calibri" panose="020F0502020204030204"/>
              </a:rPr>
              <a:t> </a:t>
            </a:r>
            <a:r>
              <a:rPr sz="2800" dirty="0">
                <a:latin typeface="Calibri" panose="020F0502020204030204"/>
                <a:cs typeface="Calibri" panose="020F0502020204030204"/>
              </a:rPr>
              <a:t>through</a:t>
            </a:r>
            <a:r>
              <a:rPr sz="2800" spc="-40" dirty="0">
                <a:latin typeface="Calibri" panose="020F0502020204030204"/>
                <a:cs typeface="Calibri" panose="020F0502020204030204"/>
              </a:rPr>
              <a:t> </a:t>
            </a:r>
            <a:r>
              <a:rPr sz="2800" dirty="0">
                <a:latin typeface="Calibri" panose="020F0502020204030204"/>
                <a:cs typeface="Calibri" panose="020F0502020204030204"/>
              </a:rPr>
              <a:t>your</a:t>
            </a:r>
            <a:r>
              <a:rPr sz="2800" spc="-50" dirty="0">
                <a:latin typeface="Calibri" panose="020F0502020204030204"/>
                <a:cs typeface="Calibri" panose="020F0502020204030204"/>
              </a:rPr>
              <a:t> </a:t>
            </a:r>
            <a:r>
              <a:rPr sz="2800" dirty="0">
                <a:latin typeface="Calibri" panose="020F0502020204030204"/>
                <a:cs typeface="Calibri" panose="020F0502020204030204"/>
              </a:rPr>
              <a:t>nose</a:t>
            </a:r>
            <a:r>
              <a:rPr sz="2800" spc="-65" dirty="0">
                <a:latin typeface="Calibri" panose="020F0502020204030204"/>
                <a:cs typeface="Calibri" panose="020F0502020204030204"/>
              </a:rPr>
              <a:t> </a:t>
            </a:r>
            <a:r>
              <a:rPr sz="2800" dirty="0">
                <a:latin typeface="Calibri" panose="020F0502020204030204"/>
                <a:cs typeface="Calibri" panose="020F0502020204030204"/>
              </a:rPr>
              <a:t>or</a:t>
            </a:r>
            <a:r>
              <a:rPr sz="2800" spc="-60" dirty="0">
                <a:latin typeface="Calibri" panose="020F0502020204030204"/>
                <a:cs typeface="Calibri" panose="020F0502020204030204"/>
              </a:rPr>
              <a:t> </a:t>
            </a:r>
            <a:r>
              <a:rPr sz="2800" dirty="0">
                <a:latin typeface="Calibri" panose="020F0502020204030204"/>
                <a:cs typeface="Calibri" panose="020F0502020204030204"/>
              </a:rPr>
              <a:t>mouth,</a:t>
            </a:r>
            <a:r>
              <a:rPr sz="2800" spc="-40" dirty="0">
                <a:latin typeface="Calibri" panose="020F0502020204030204"/>
                <a:cs typeface="Calibri" panose="020F0502020204030204"/>
              </a:rPr>
              <a:t> </a:t>
            </a:r>
            <a:r>
              <a:rPr sz="2800" dirty="0">
                <a:latin typeface="Calibri" panose="020F0502020204030204"/>
                <a:cs typeface="Calibri" panose="020F0502020204030204"/>
              </a:rPr>
              <a:t>the</a:t>
            </a:r>
            <a:r>
              <a:rPr sz="2800" spc="-65" dirty="0">
                <a:latin typeface="Calibri" panose="020F0502020204030204"/>
                <a:cs typeface="Calibri" panose="020F0502020204030204"/>
              </a:rPr>
              <a:t> </a:t>
            </a:r>
            <a:r>
              <a:rPr sz="2800" dirty="0">
                <a:latin typeface="Calibri" panose="020F0502020204030204"/>
                <a:cs typeface="Calibri" panose="020F0502020204030204"/>
              </a:rPr>
              <a:t>air</a:t>
            </a:r>
            <a:r>
              <a:rPr sz="2800" spc="-75" dirty="0">
                <a:latin typeface="Calibri" panose="020F0502020204030204"/>
                <a:cs typeface="Calibri" panose="020F0502020204030204"/>
              </a:rPr>
              <a:t> </a:t>
            </a:r>
            <a:r>
              <a:rPr sz="2800" dirty="0">
                <a:latin typeface="Calibri" panose="020F0502020204030204"/>
                <a:cs typeface="Calibri" panose="020F0502020204030204"/>
              </a:rPr>
              <a:t>is</a:t>
            </a:r>
            <a:r>
              <a:rPr sz="2800" spc="-60" dirty="0">
                <a:latin typeface="Calibri" panose="020F0502020204030204"/>
                <a:cs typeface="Calibri" panose="020F0502020204030204"/>
              </a:rPr>
              <a:t> </a:t>
            </a:r>
            <a:r>
              <a:rPr sz="2800" dirty="0">
                <a:latin typeface="Calibri" panose="020F0502020204030204"/>
                <a:cs typeface="Calibri" panose="020F0502020204030204"/>
              </a:rPr>
              <a:t>warmed</a:t>
            </a:r>
            <a:r>
              <a:rPr sz="2800" spc="-65" dirty="0">
                <a:latin typeface="Calibri" panose="020F0502020204030204"/>
                <a:cs typeface="Calibri" panose="020F0502020204030204"/>
              </a:rPr>
              <a:t> </a:t>
            </a:r>
            <a:r>
              <a:rPr sz="2800" spc="-25" dirty="0">
                <a:latin typeface="Calibri" panose="020F0502020204030204"/>
                <a:cs typeface="Calibri" panose="020F0502020204030204"/>
              </a:rPr>
              <a:t>and </a:t>
            </a:r>
            <a:r>
              <a:rPr sz="2800" dirty="0">
                <a:latin typeface="Calibri" panose="020F0502020204030204"/>
                <a:cs typeface="Calibri" panose="020F0502020204030204"/>
              </a:rPr>
              <a:t>humidified,</a:t>
            </a:r>
            <a:r>
              <a:rPr sz="2800" spc="-55" dirty="0">
                <a:latin typeface="Calibri" panose="020F0502020204030204"/>
                <a:cs typeface="Calibri" panose="020F0502020204030204"/>
              </a:rPr>
              <a:t> </a:t>
            </a:r>
            <a:r>
              <a:rPr sz="2800" dirty="0">
                <a:latin typeface="Calibri" panose="020F0502020204030204"/>
                <a:cs typeface="Calibri" panose="020F0502020204030204"/>
              </a:rPr>
              <a:t>and</a:t>
            </a:r>
            <a:r>
              <a:rPr sz="2800" spc="-65" dirty="0">
                <a:latin typeface="Calibri" panose="020F0502020204030204"/>
                <a:cs typeface="Calibri" panose="020F0502020204030204"/>
              </a:rPr>
              <a:t> </a:t>
            </a:r>
            <a:r>
              <a:rPr sz="2800" dirty="0">
                <a:latin typeface="Calibri" panose="020F0502020204030204"/>
                <a:cs typeface="Calibri" panose="020F0502020204030204"/>
              </a:rPr>
              <a:t>then</a:t>
            </a:r>
            <a:r>
              <a:rPr sz="2800" spc="-80" dirty="0">
                <a:latin typeface="Calibri" panose="020F0502020204030204"/>
                <a:cs typeface="Calibri" panose="020F0502020204030204"/>
              </a:rPr>
              <a:t> </a:t>
            </a:r>
            <a:r>
              <a:rPr sz="2800" dirty="0">
                <a:latin typeface="Calibri" panose="020F0502020204030204"/>
                <a:cs typeface="Calibri" panose="020F0502020204030204"/>
              </a:rPr>
              <a:t>moved</a:t>
            </a:r>
            <a:r>
              <a:rPr sz="2800" spc="-90" dirty="0">
                <a:latin typeface="Calibri" panose="020F0502020204030204"/>
                <a:cs typeface="Calibri" panose="020F0502020204030204"/>
              </a:rPr>
              <a:t> </a:t>
            </a:r>
            <a:r>
              <a:rPr sz="2800" dirty="0">
                <a:latin typeface="Calibri" panose="020F0502020204030204"/>
                <a:cs typeface="Calibri" panose="020F0502020204030204"/>
              </a:rPr>
              <a:t>through</a:t>
            </a:r>
            <a:r>
              <a:rPr sz="2800" spc="-60" dirty="0">
                <a:latin typeface="Calibri" panose="020F0502020204030204"/>
                <a:cs typeface="Calibri" panose="020F0502020204030204"/>
              </a:rPr>
              <a:t> </a:t>
            </a:r>
            <a:r>
              <a:rPr sz="2800" dirty="0">
                <a:latin typeface="Calibri" panose="020F0502020204030204"/>
                <a:cs typeface="Calibri" panose="020F0502020204030204"/>
              </a:rPr>
              <a:t>your</a:t>
            </a:r>
            <a:r>
              <a:rPr sz="2800" spc="-70" dirty="0">
                <a:latin typeface="Calibri" panose="020F0502020204030204"/>
                <a:cs typeface="Calibri" panose="020F0502020204030204"/>
              </a:rPr>
              <a:t> </a:t>
            </a:r>
            <a:r>
              <a:rPr sz="2800" dirty="0">
                <a:latin typeface="Calibri" panose="020F0502020204030204"/>
                <a:cs typeface="Calibri" panose="020F0502020204030204"/>
              </a:rPr>
              <a:t>voice</a:t>
            </a:r>
            <a:r>
              <a:rPr sz="2800" spc="-85" dirty="0">
                <a:latin typeface="Calibri" panose="020F0502020204030204"/>
                <a:cs typeface="Calibri" panose="020F0502020204030204"/>
              </a:rPr>
              <a:t> </a:t>
            </a:r>
            <a:r>
              <a:rPr sz="2800" dirty="0">
                <a:latin typeface="Calibri" panose="020F0502020204030204"/>
                <a:cs typeface="Calibri" panose="020F0502020204030204"/>
              </a:rPr>
              <a:t>box</a:t>
            </a:r>
            <a:r>
              <a:rPr sz="2800" spc="-80" dirty="0">
                <a:latin typeface="Calibri" panose="020F0502020204030204"/>
                <a:cs typeface="Calibri" panose="020F0502020204030204"/>
              </a:rPr>
              <a:t> </a:t>
            </a:r>
            <a:r>
              <a:rPr sz="2800" dirty="0">
                <a:latin typeface="Calibri" panose="020F0502020204030204"/>
                <a:cs typeface="Calibri" panose="020F0502020204030204"/>
              </a:rPr>
              <a:t>and</a:t>
            </a:r>
            <a:r>
              <a:rPr sz="2800" spc="-65" dirty="0">
                <a:latin typeface="Calibri" panose="020F0502020204030204"/>
                <a:cs typeface="Calibri" panose="020F0502020204030204"/>
              </a:rPr>
              <a:t> </a:t>
            </a:r>
            <a:r>
              <a:rPr sz="2800" dirty="0">
                <a:latin typeface="Calibri" panose="020F0502020204030204"/>
                <a:cs typeface="Calibri" panose="020F0502020204030204"/>
              </a:rPr>
              <a:t>down</a:t>
            </a:r>
            <a:r>
              <a:rPr sz="2800" spc="-80" dirty="0">
                <a:latin typeface="Calibri" panose="020F0502020204030204"/>
                <a:cs typeface="Calibri" panose="020F0502020204030204"/>
              </a:rPr>
              <a:t> </a:t>
            </a:r>
            <a:r>
              <a:rPr sz="2800" dirty="0">
                <a:latin typeface="Calibri" panose="020F0502020204030204"/>
                <a:cs typeface="Calibri" panose="020F0502020204030204"/>
              </a:rPr>
              <a:t>the</a:t>
            </a:r>
            <a:r>
              <a:rPr sz="2800" spc="-80" dirty="0">
                <a:latin typeface="Calibri" panose="020F0502020204030204"/>
                <a:cs typeface="Calibri" panose="020F0502020204030204"/>
              </a:rPr>
              <a:t> </a:t>
            </a:r>
            <a:r>
              <a:rPr sz="2800" spc="-10" dirty="0">
                <a:latin typeface="Calibri" panose="020F0502020204030204"/>
                <a:cs typeface="Calibri" panose="020F0502020204030204"/>
              </a:rPr>
              <a:t>windpipe. </a:t>
            </a:r>
            <a:r>
              <a:rPr sz="2800" dirty="0">
                <a:latin typeface="Calibri" panose="020F0502020204030204"/>
                <a:cs typeface="Calibri" panose="020F0502020204030204"/>
              </a:rPr>
              <a:t>From</a:t>
            </a:r>
            <a:r>
              <a:rPr sz="2800" spc="-75" dirty="0">
                <a:latin typeface="Calibri" panose="020F0502020204030204"/>
                <a:cs typeface="Calibri" panose="020F0502020204030204"/>
              </a:rPr>
              <a:t> </a:t>
            </a:r>
            <a:r>
              <a:rPr sz="2800" dirty="0">
                <a:latin typeface="Calibri" panose="020F0502020204030204"/>
                <a:cs typeface="Calibri" panose="020F0502020204030204"/>
              </a:rPr>
              <a:t>there,</a:t>
            </a:r>
            <a:r>
              <a:rPr sz="2800" spc="-75" dirty="0">
                <a:latin typeface="Calibri" panose="020F0502020204030204"/>
                <a:cs typeface="Calibri" panose="020F0502020204030204"/>
              </a:rPr>
              <a:t> </a:t>
            </a:r>
            <a:r>
              <a:rPr sz="2800" dirty="0">
                <a:latin typeface="Calibri" panose="020F0502020204030204"/>
                <a:cs typeface="Calibri" panose="020F0502020204030204"/>
              </a:rPr>
              <a:t>it</a:t>
            </a:r>
            <a:r>
              <a:rPr sz="2800" spc="-85" dirty="0">
                <a:latin typeface="Calibri" panose="020F0502020204030204"/>
                <a:cs typeface="Calibri" panose="020F0502020204030204"/>
              </a:rPr>
              <a:t> </a:t>
            </a:r>
            <a:r>
              <a:rPr sz="2800" spc="-10" dirty="0">
                <a:latin typeface="Calibri" panose="020F0502020204030204"/>
                <a:cs typeface="Calibri" panose="020F0502020204030204"/>
              </a:rPr>
              <a:t>travels</a:t>
            </a:r>
            <a:r>
              <a:rPr sz="2800" spc="-90" dirty="0">
                <a:latin typeface="Calibri" panose="020F0502020204030204"/>
                <a:cs typeface="Calibri" panose="020F0502020204030204"/>
              </a:rPr>
              <a:t> </a:t>
            </a:r>
            <a:r>
              <a:rPr sz="2800" dirty="0">
                <a:latin typeface="Calibri" panose="020F0502020204030204"/>
                <a:cs typeface="Calibri" panose="020F0502020204030204"/>
              </a:rPr>
              <a:t>down</a:t>
            </a:r>
            <a:r>
              <a:rPr sz="2800" spc="-65" dirty="0">
                <a:latin typeface="Calibri" panose="020F0502020204030204"/>
                <a:cs typeface="Calibri" panose="020F0502020204030204"/>
              </a:rPr>
              <a:t> </a:t>
            </a:r>
            <a:r>
              <a:rPr sz="2800" dirty="0">
                <a:latin typeface="Calibri" panose="020F0502020204030204"/>
                <a:cs typeface="Calibri" panose="020F0502020204030204"/>
              </a:rPr>
              <a:t>two</a:t>
            </a:r>
            <a:r>
              <a:rPr sz="2800" spc="-85" dirty="0">
                <a:latin typeface="Calibri" panose="020F0502020204030204"/>
                <a:cs typeface="Calibri" panose="020F0502020204030204"/>
              </a:rPr>
              <a:t> </a:t>
            </a:r>
            <a:r>
              <a:rPr sz="2800" dirty="0">
                <a:latin typeface="Calibri" panose="020F0502020204030204"/>
                <a:cs typeface="Calibri" panose="020F0502020204030204"/>
              </a:rPr>
              <a:t>bronchial</a:t>
            </a:r>
            <a:r>
              <a:rPr sz="2800" spc="-65" dirty="0">
                <a:latin typeface="Calibri" panose="020F0502020204030204"/>
                <a:cs typeface="Calibri" panose="020F0502020204030204"/>
              </a:rPr>
              <a:t> </a:t>
            </a:r>
            <a:r>
              <a:rPr sz="2800" dirty="0">
                <a:latin typeface="Calibri" panose="020F0502020204030204"/>
                <a:cs typeface="Calibri" panose="020F0502020204030204"/>
              </a:rPr>
              <a:t>tubes</a:t>
            </a:r>
            <a:r>
              <a:rPr sz="2800" spc="-55" dirty="0">
                <a:latin typeface="Calibri" panose="020F0502020204030204"/>
                <a:cs typeface="Calibri" panose="020F0502020204030204"/>
              </a:rPr>
              <a:t> </a:t>
            </a:r>
            <a:r>
              <a:rPr sz="2800" dirty="0">
                <a:latin typeface="Calibri" panose="020F0502020204030204"/>
                <a:cs typeface="Calibri" panose="020F0502020204030204"/>
              </a:rPr>
              <a:t>that</a:t>
            </a:r>
            <a:r>
              <a:rPr sz="2800" spc="-90" dirty="0">
                <a:latin typeface="Calibri" panose="020F0502020204030204"/>
                <a:cs typeface="Calibri" panose="020F0502020204030204"/>
              </a:rPr>
              <a:t> </a:t>
            </a:r>
            <a:r>
              <a:rPr sz="2800" dirty="0">
                <a:latin typeface="Calibri" panose="020F0502020204030204"/>
                <a:cs typeface="Calibri" panose="020F0502020204030204"/>
              </a:rPr>
              <a:t>enter</a:t>
            </a:r>
            <a:r>
              <a:rPr sz="2800" spc="-85" dirty="0">
                <a:latin typeface="Calibri" panose="020F0502020204030204"/>
                <a:cs typeface="Calibri" panose="020F0502020204030204"/>
              </a:rPr>
              <a:t> </a:t>
            </a:r>
            <a:r>
              <a:rPr sz="2800" dirty="0">
                <a:latin typeface="Calibri" panose="020F0502020204030204"/>
                <a:cs typeface="Calibri" panose="020F0502020204030204"/>
              </a:rPr>
              <a:t>the</a:t>
            </a:r>
            <a:r>
              <a:rPr sz="2800" spc="-75" dirty="0">
                <a:latin typeface="Calibri" panose="020F0502020204030204"/>
                <a:cs typeface="Calibri" panose="020F0502020204030204"/>
              </a:rPr>
              <a:t> </a:t>
            </a:r>
            <a:r>
              <a:rPr sz="2800" spc="-10" dirty="0">
                <a:latin typeface="Calibri" panose="020F0502020204030204"/>
                <a:cs typeface="Calibri" panose="020F0502020204030204"/>
              </a:rPr>
              <a:t>lungs.</a:t>
            </a:r>
            <a:endParaRPr sz="2800">
              <a:latin typeface="Calibri" panose="020F0502020204030204"/>
              <a:cs typeface="Calibri" panose="020F0502020204030204"/>
            </a:endParaRPr>
          </a:p>
          <a:p>
            <a:pPr marL="12700" marR="273050">
              <a:lnSpc>
                <a:spcPct val="100000"/>
              </a:lnSpc>
              <a:spcBef>
                <a:spcPts val="3365"/>
              </a:spcBef>
            </a:pPr>
            <a:r>
              <a:rPr sz="2800" dirty="0">
                <a:latin typeface="Calibri" panose="020F0502020204030204"/>
                <a:cs typeface="Calibri" panose="020F0502020204030204"/>
              </a:rPr>
              <a:t>A</a:t>
            </a:r>
            <a:r>
              <a:rPr sz="2800" spc="-70" dirty="0">
                <a:latin typeface="Calibri" panose="020F0502020204030204"/>
                <a:cs typeface="Calibri" panose="020F0502020204030204"/>
              </a:rPr>
              <a:t> </a:t>
            </a:r>
            <a:r>
              <a:rPr sz="2800" dirty="0">
                <a:latin typeface="Calibri" panose="020F0502020204030204"/>
                <a:cs typeface="Calibri" panose="020F0502020204030204"/>
              </a:rPr>
              <a:t>thin</a:t>
            </a:r>
            <a:r>
              <a:rPr sz="2800" spc="-50" dirty="0">
                <a:latin typeface="Calibri" panose="020F0502020204030204"/>
                <a:cs typeface="Calibri" panose="020F0502020204030204"/>
              </a:rPr>
              <a:t> </a:t>
            </a:r>
            <a:r>
              <a:rPr sz="2800" dirty="0">
                <a:latin typeface="Calibri" panose="020F0502020204030204"/>
                <a:cs typeface="Calibri" panose="020F0502020204030204"/>
              </a:rPr>
              <a:t>flap</a:t>
            </a:r>
            <a:r>
              <a:rPr sz="2800" spc="-70" dirty="0">
                <a:latin typeface="Calibri" panose="020F0502020204030204"/>
                <a:cs typeface="Calibri" panose="020F0502020204030204"/>
              </a:rPr>
              <a:t> </a:t>
            </a:r>
            <a:r>
              <a:rPr sz="2800" dirty="0">
                <a:latin typeface="Calibri" panose="020F0502020204030204"/>
                <a:cs typeface="Calibri" panose="020F0502020204030204"/>
              </a:rPr>
              <a:t>of</a:t>
            </a:r>
            <a:r>
              <a:rPr sz="2800" spc="-70" dirty="0">
                <a:latin typeface="Calibri" panose="020F0502020204030204"/>
                <a:cs typeface="Calibri" panose="020F0502020204030204"/>
              </a:rPr>
              <a:t> </a:t>
            </a:r>
            <a:r>
              <a:rPr sz="2800" dirty="0">
                <a:latin typeface="Calibri" panose="020F0502020204030204"/>
                <a:cs typeface="Calibri" panose="020F0502020204030204"/>
              </a:rPr>
              <a:t>tissue,</a:t>
            </a:r>
            <a:r>
              <a:rPr sz="2800" spc="-40" dirty="0">
                <a:latin typeface="Calibri" panose="020F0502020204030204"/>
                <a:cs typeface="Calibri" panose="020F0502020204030204"/>
              </a:rPr>
              <a:t> </a:t>
            </a:r>
            <a:r>
              <a:rPr sz="2800" dirty="0">
                <a:latin typeface="Calibri" panose="020F0502020204030204"/>
                <a:cs typeface="Calibri" panose="020F0502020204030204"/>
              </a:rPr>
              <a:t>the</a:t>
            </a:r>
            <a:r>
              <a:rPr sz="2800" spc="-65" dirty="0">
                <a:latin typeface="Calibri" panose="020F0502020204030204"/>
                <a:cs typeface="Calibri" panose="020F0502020204030204"/>
              </a:rPr>
              <a:t> </a:t>
            </a:r>
            <a:r>
              <a:rPr sz="2800" dirty="0">
                <a:latin typeface="Calibri" panose="020F0502020204030204"/>
                <a:cs typeface="Calibri" panose="020F0502020204030204"/>
              </a:rPr>
              <a:t>epiglottis,</a:t>
            </a:r>
            <a:r>
              <a:rPr sz="2800" spc="-50" dirty="0">
                <a:latin typeface="Calibri" panose="020F0502020204030204"/>
                <a:cs typeface="Calibri" panose="020F0502020204030204"/>
              </a:rPr>
              <a:t> </a:t>
            </a:r>
            <a:r>
              <a:rPr sz="2800" dirty="0">
                <a:latin typeface="Calibri" panose="020F0502020204030204"/>
                <a:cs typeface="Calibri" panose="020F0502020204030204"/>
              </a:rPr>
              <a:t>blocks</a:t>
            </a:r>
            <a:r>
              <a:rPr sz="2800" spc="-45" dirty="0">
                <a:latin typeface="Calibri" panose="020F0502020204030204"/>
                <a:cs typeface="Calibri" panose="020F0502020204030204"/>
              </a:rPr>
              <a:t> </a:t>
            </a:r>
            <a:r>
              <a:rPr sz="2800" dirty="0">
                <a:latin typeface="Calibri" panose="020F0502020204030204"/>
                <a:cs typeface="Calibri" panose="020F0502020204030204"/>
              </a:rPr>
              <a:t>your</a:t>
            </a:r>
            <a:r>
              <a:rPr sz="2800" spc="-65" dirty="0">
                <a:latin typeface="Calibri" panose="020F0502020204030204"/>
                <a:cs typeface="Calibri" panose="020F0502020204030204"/>
              </a:rPr>
              <a:t> </a:t>
            </a:r>
            <a:r>
              <a:rPr sz="2800" dirty="0">
                <a:latin typeface="Calibri" panose="020F0502020204030204"/>
                <a:cs typeface="Calibri" panose="020F0502020204030204"/>
              </a:rPr>
              <a:t>windpipe</a:t>
            </a:r>
            <a:r>
              <a:rPr sz="2800" spc="-30" dirty="0">
                <a:latin typeface="Calibri" panose="020F0502020204030204"/>
                <a:cs typeface="Calibri" panose="020F0502020204030204"/>
              </a:rPr>
              <a:t> </a:t>
            </a:r>
            <a:r>
              <a:rPr sz="2800" dirty="0">
                <a:latin typeface="Calibri" panose="020F0502020204030204"/>
                <a:cs typeface="Calibri" panose="020F0502020204030204"/>
              </a:rPr>
              <a:t>when</a:t>
            </a:r>
            <a:r>
              <a:rPr sz="2800" spc="-60" dirty="0">
                <a:latin typeface="Calibri" panose="020F0502020204030204"/>
                <a:cs typeface="Calibri" panose="020F0502020204030204"/>
              </a:rPr>
              <a:t> </a:t>
            </a:r>
            <a:r>
              <a:rPr sz="2800" dirty="0">
                <a:latin typeface="Calibri" panose="020F0502020204030204"/>
                <a:cs typeface="Calibri" panose="020F0502020204030204"/>
              </a:rPr>
              <a:t>you</a:t>
            </a:r>
            <a:r>
              <a:rPr sz="2800" spc="-60" dirty="0">
                <a:latin typeface="Calibri" panose="020F0502020204030204"/>
                <a:cs typeface="Calibri" panose="020F0502020204030204"/>
              </a:rPr>
              <a:t> </a:t>
            </a:r>
            <a:r>
              <a:rPr sz="2800" spc="-10" dirty="0">
                <a:latin typeface="Calibri" panose="020F0502020204030204"/>
                <a:cs typeface="Calibri" panose="020F0502020204030204"/>
              </a:rPr>
              <a:t>swallow </a:t>
            </a:r>
            <a:r>
              <a:rPr sz="2800" dirty="0">
                <a:latin typeface="Calibri" panose="020F0502020204030204"/>
                <a:cs typeface="Calibri" panose="020F0502020204030204"/>
              </a:rPr>
              <a:t>to</a:t>
            </a:r>
            <a:r>
              <a:rPr sz="2800" spc="-90" dirty="0">
                <a:latin typeface="Calibri" panose="020F0502020204030204"/>
                <a:cs typeface="Calibri" panose="020F0502020204030204"/>
              </a:rPr>
              <a:t> </a:t>
            </a:r>
            <a:r>
              <a:rPr sz="2800" spc="-10" dirty="0">
                <a:latin typeface="Calibri" panose="020F0502020204030204"/>
                <a:cs typeface="Calibri" panose="020F0502020204030204"/>
              </a:rPr>
              <a:t>prevent</a:t>
            </a:r>
            <a:r>
              <a:rPr sz="2800" spc="-75" dirty="0">
                <a:latin typeface="Calibri" panose="020F0502020204030204"/>
                <a:cs typeface="Calibri" panose="020F0502020204030204"/>
              </a:rPr>
              <a:t> </a:t>
            </a:r>
            <a:r>
              <a:rPr sz="2800" dirty="0">
                <a:latin typeface="Calibri" panose="020F0502020204030204"/>
                <a:cs typeface="Calibri" panose="020F0502020204030204"/>
              </a:rPr>
              <a:t>food</a:t>
            </a:r>
            <a:r>
              <a:rPr sz="2800" spc="-75" dirty="0">
                <a:latin typeface="Calibri" panose="020F0502020204030204"/>
                <a:cs typeface="Calibri" panose="020F0502020204030204"/>
              </a:rPr>
              <a:t> </a:t>
            </a:r>
            <a:r>
              <a:rPr sz="2800" dirty="0">
                <a:latin typeface="Calibri" panose="020F0502020204030204"/>
                <a:cs typeface="Calibri" panose="020F0502020204030204"/>
              </a:rPr>
              <a:t>and</a:t>
            </a:r>
            <a:r>
              <a:rPr sz="2800" spc="-80" dirty="0">
                <a:latin typeface="Calibri" panose="020F0502020204030204"/>
                <a:cs typeface="Calibri" panose="020F0502020204030204"/>
              </a:rPr>
              <a:t> </a:t>
            </a:r>
            <a:r>
              <a:rPr sz="2800" dirty="0">
                <a:latin typeface="Calibri" panose="020F0502020204030204"/>
                <a:cs typeface="Calibri" panose="020F0502020204030204"/>
              </a:rPr>
              <a:t>liquid</a:t>
            </a:r>
            <a:r>
              <a:rPr sz="2800" spc="-55" dirty="0">
                <a:latin typeface="Calibri" panose="020F0502020204030204"/>
                <a:cs typeface="Calibri" panose="020F0502020204030204"/>
              </a:rPr>
              <a:t> </a:t>
            </a:r>
            <a:r>
              <a:rPr sz="2800" dirty="0">
                <a:latin typeface="Calibri" panose="020F0502020204030204"/>
                <a:cs typeface="Calibri" panose="020F0502020204030204"/>
              </a:rPr>
              <a:t>from</a:t>
            </a:r>
            <a:r>
              <a:rPr sz="2800" spc="-75" dirty="0">
                <a:latin typeface="Calibri" panose="020F0502020204030204"/>
                <a:cs typeface="Calibri" panose="020F0502020204030204"/>
              </a:rPr>
              <a:t> </a:t>
            </a:r>
            <a:r>
              <a:rPr sz="2800" spc="-10" dirty="0">
                <a:latin typeface="Calibri" panose="020F0502020204030204"/>
                <a:cs typeface="Calibri" panose="020F0502020204030204"/>
              </a:rPr>
              <a:t>entering.</a:t>
            </a:r>
            <a:endParaRPr sz="2800">
              <a:latin typeface="Calibri" panose="020F0502020204030204"/>
              <a:cs typeface="Calibri" panose="020F0502020204030204"/>
            </a:endParaRPr>
          </a:p>
          <a:p>
            <a:pPr marL="12700">
              <a:lnSpc>
                <a:spcPct val="100000"/>
              </a:lnSpc>
              <a:spcBef>
                <a:spcPts val="3360"/>
              </a:spcBef>
            </a:pPr>
            <a:r>
              <a:rPr sz="2800" dirty="0">
                <a:latin typeface="Calibri" panose="020F0502020204030204"/>
                <a:cs typeface="Calibri" panose="020F0502020204030204"/>
              </a:rPr>
              <a:t>When</a:t>
            </a:r>
            <a:r>
              <a:rPr sz="2800" spc="-60" dirty="0">
                <a:latin typeface="Calibri" panose="020F0502020204030204"/>
                <a:cs typeface="Calibri" panose="020F0502020204030204"/>
              </a:rPr>
              <a:t> </a:t>
            </a:r>
            <a:r>
              <a:rPr sz="2800" dirty="0">
                <a:latin typeface="Calibri" panose="020F0502020204030204"/>
                <a:cs typeface="Calibri" panose="020F0502020204030204"/>
              </a:rPr>
              <a:t>you</a:t>
            </a:r>
            <a:r>
              <a:rPr sz="2800" spc="-70" dirty="0">
                <a:latin typeface="Calibri" panose="020F0502020204030204"/>
                <a:cs typeface="Calibri" panose="020F0502020204030204"/>
              </a:rPr>
              <a:t> </a:t>
            </a:r>
            <a:r>
              <a:rPr sz="2800" dirty="0">
                <a:latin typeface="Calibri" panose="020F0502020204030204"/>
                <a:cs typeface="Calibri" panose="020F0502020204030204"/>
              </a:rPr>
              <a:t>breathe</a:t>
            </a:r>
            <a:r>
              <a:rPr sz="2800" spc="-80" dirty="0">
                <a:latin typeface="Calibri" panose="020F0502020204030204"/>
                <a:cs typeface="Calibri" panose="020F0502020204030204"/>
              </a:rPr>
              <a:t> </a:t>
            </a:r>
            <a:r>
              <a:rPr sz="2800" dirty="0">
                <a:latin typeface="Calibri" panose="020F0502020204030204"/>
                <a:cs typeface="Calibri" panose="020F0502020204030204"/>
              </a:rPr>
              <a:t>out,</a:t>
            </a:r>
            <a:r>
              <a:rPr sz="2800" spc="-65" dirty="0">
                <a:latin typeface="Calibri" panose="020F0502020204030204"/>
                <a:cs typeface="Calibri" panose="020F0502020204030204"/>
              </a:rPr>
              <a:t> </a:t>
            </a:r>
            <a:r>
              <a:rPr sz="2800" dirty="0">
                <a:latin typeface="Calibri" panose="020F0502020204030204"/>
                <a:cs typeface="Calibri" panose="020F0502020204030204"/>
              </a:rPr>
              <a:t>air</a:t>
            </a:r>
            <a:r>
              <a:rPr sz="2800" spc="-90" dirty="0">
                <a:latin typeface="Calibri" panose="020F0502020204030204"/>
                <a:cs typeface="Calibri" panose="020F0502020204030204"/>
              </a:rPr>
              <a:t> </a:t>
            </a:r>
            <a:r>
              <a:rPr sz="2800" dirty="0">
                <a:latin typeface="Calibri" panose="020F0502020204030204"/>
                <a:cs typeface="Calibri" panose="020F0502020204030204"/>
              </a:rPr>
              <a:t>leaves</a:t>
            </a:r>
            <a:r>
              <a:rPr sz="2800" spc="-80" dirty="0">
                <a:latin typeface="Calibri" panose="020F0502020204030204"/>
                <a:cs typeface="Calibri" panose="020F0502020204030204"/>
              </a:rPr>
              <a:t> </a:t>
            </a:r>
            <a:r>
              <a:rPr sz="2800" dirty="0">
                <a:latin typeface="Calibri" panose="020F0502020204030204"/>
                <a:cs typeface="Calibri" panose="020F0502020204030204"/>
              </a:rPr>
              <a:t>the</a:t>
            </a:r>
            <a:r>
              <a:rPr sz="2800" spc="-65" dirty="0">
                <a:latin typeface="Calibri" panose="020F0502020204030204"/>
                <a:cs typeface="Calibri" panose="020F0502020204030204"/>
              </a:rPr>
              <a:t> </a:t>
            </a:r>
            <a:r>
              <a:rPr sz="2800" dirty="0">
                <a:latin typeface="Calibri" panose="020F0502020204030204"/>
                <a:cs typeface="Calibri" panose="020F0502020204030204"/>
              </a:rPr>
              <a:t>body</a:t>
            </a:r>
            <a:r>
              <a:rPr sz="2800" spc="-60" dirty="0">
                <a:latin typeface="Calibri" panose="020F0502020204030204"/>
                <a:cs typeface="Calibri" panose="020F0502020204030204"/>
              </a:rPr>
              <a:t> </a:t>
            </a:r>
            <a:r>
              <a:rPr sz="2800" dirty="0">
                <a:latin typeface="Calibri" panose="020F0502020204030204"/>
                <a:cs typeface="Calibri" panose="020F0502020204030204"/>
              </a:rPr>
              <a:t>through</a:t>
            </a:r>
            <a:r>
              <a:rPr sz="2800" spc="-55" dirty="0">
                <a:latin typeface="Calibri" panose="020F0502020204030204"/>
                <a:cs typeface="Calibri" panose="020F0502020204030204"/>
              </a:rPr>
              <a:t> </a:t>
            </a:r>
            <a:r>
              <a:rPr sz="2800" dirty="0">
                <a:latin typeface="Calibri" panose="020F0502020204030204"/>
                <a:cs typeface="Calibri" panose="020F0502020204030204"/>
              </a:rPr>
              <a:t>your</a:t>
            </a:r>
            <a:r>
              <a:rPr sz="2800" spc="-65" dirty="0">
                <a:latin typeface="Calibri" panose="020F0502020204030204"/>
                <a:cs typeface="Calibri" panose="020F0502020204030204"/>
              </a:rPr>
              <a:t> </a:t>
            </a:r>
            <a:r>
              <a:rPr sz="2800" spc="-10" dirty="0">
                <a:latin typeface="Calibri" panose="020F0502020204030204"/>
                <a:cs typeface="Calibri" panose="020F0502020204030204"/>
              </a:rPr>
              <a:t>airways.</a:t>
            </a:r>
            <a:endParaRPr sz="2800">
              <a:latin typeface="Calibri" panose="020F0502020204030204"/>
              <a:cs typeface="Calibri" panose="020F05020202040302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Respiratory syste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7413" y="0"/>
            <a:ext cx="53355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626" y="535685"/>
            <a:ext cx="11719560" cy="382156"/>
          </a:xfrm>
          <a:prstGeom prst="rect">
            <a:avLst/>
          </a:prstGeom>
        </p:spPr>
        <p:txBody>
          <a:bodyPr vert="horz" wrap="square" lIns="0" tIns="12700" rIns="0" bIns="0" rtlCol="0">
            <a:spAutoFit/>
          </a:bodyPr>
          <a:lstStyle/>
          <a:p>
            <a:pPr marL="12700">
              <a:lnSpc>
                <a:spcPct val="100000"/>
              </a:lnSpc>
              <a:spcBef>
                <a:spcPts val="100"/>
              </a:spcBef>
            </a:pPr>
            <a:r>
              <a:rPr sz="2400" b="1" u="sng" spc="-10" dirty="0">
                <a:uFill>
                  <a:solidFill>
                    <a:srgbClr val="000000"/>
                  </a:solidFill>
                </a:uFill>
                <a:latin typeface="Times New Roman" panose="02020603050405020304"/>
                <a:cs typeface="Times New Roman" panose="02020603050405020304"/>
              </a:rPr>
              <a:t>ARCHITECTURE:</a:t>
            </a:r>
            <a:endParaRPr sz="2400" dirty="0">
              <a:latin typeface="Times New Roman" panose="02020603050405020304"/>
              <a:cs typeface="Times New Roman" panose="02020603050405020304"/>
            </a:endParaRPr>
          </a:p>
        </p:txBody>
      </p:sp>
      <p:sp>
        <p:nvSpPr>
          <p:cNvPr id="3" name="object 3"/>
          <p:cNvSpPr txBox="1"/>
          <p:nvPr/>
        </p:nvSpPr>
        <p:spPr>
          <a:xfrm>
            <a:off x="249415" y="2049145"/>
            <a:ext cx="11767185" cy="338455"/>
          </a:xfrm>
          <a:prstGeom prst="rect">
            <a:avLst/>
          </a:prstGeom>
          <a:solidFill>
            <a:srgbClr val="00FFFF"/>
          </a:solidFill>
        </p:spPr>
        <p:txBody>
          <a:bodyPr vert="horz" wrap="square" lIns="0" tIns="0" rIns="0" bIns="0" rtlCol="0">
            <a:spAutoFit/>
          </a:bodyPr>
          <a:lstStyle/>
          <a:p>
            <a:pPr>
              <a:lnSpc>
                <a:spcPts val="2585"/>
              </a:lnSpc>
              <a:tabLst>
                <a:tab pos="632460" algn="l"/>
                <a:tab pos="1753870" algn="l"/>
                <a:tab pos="2927985" algn="l"/>
                <a:tab pos="3339465" algn="l"/>
                <a:tab pos="3870960" algn="l"/>
                <a:tab pos="4689475" algn="l"/>
                <a:tab pos="5052695" algn="l"/>
                <a:tab pos="5617845" algn="l"/>
                <a:tab pos="7003415" algn="l"/>
                <a:tab pos="8343265" algn="l"/>
                <a:tab pos="8873490" algn="l"/>
                <a:tab pos="9693910" algn="l"/>
                <a:tab pos="10830560" algn="l"/>
              </a:tabLst>
            </a:pPr>
            <a:r>
              <a:rPr sz="2400" spc="-25" dirty="0">
                <a:latin typeface="Times New Roman" panose="02020603050405020304"/>
                <a:cs typeface="Times New Roman" panose="02020603050405020304"/>
              </a:rPr>
              <a:t>The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primary</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function</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of</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lungs</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is</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gas</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exchange.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However,</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lungs</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perform</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several</a:t>
            </a:r>
            <a:endParaRPr sz="2400" dirty="0">
              <a:latin typeface="Times New Roman" panose="02020603050405020304"/>
              <a:cs typeface="Times New Roman" panose="02020603050405020304"/>
            </a:endParaRPr>
          </a:p>
        </p:txBody>
      </p:sp>
      <p:sp>
        <p:nvSpPr>
          <p:cNvPr id="4" name="object 4"/>
          <p:cNvSpPr txBox="1"/>
          <p:nvPr/>
        </p:nvSpPr>
        <p:spPr>
          <a:xfrm>
            <a:off x="249415" y="2414904"/>
            <a:ext cx="8814435" cy="338455"/>
          </a:xfrm>
          <a:prstGeom prst="rect">
            <a:avLst/>
          </a:prstGeom>
          <a:solidFill>
            <a:srgbClr val="00FFFF"/>
          </a:solidFill>
        </p:spPr>
        <p:txBody>
          <a:bodyPr vert="horz" wrap="square" lIns="0" tIns="0" rIns="0" bIns="0" rtlCol="0">
            <a:spAutoFit/>
          </a:bodyPr>
          <a:lstStyle/>
          <a:p>
            <a:pPr>
              <a:lnSpc>
                <a:spcPts val="2585"/>
              </a:lnSpc>
            </a:pPr>
            <a:r>
              <a:rPr sz="2400" dirty="0">
                <a:latin typeface="Times New Roman" panose="02020603050405020304"/>
                <a:cs typeface="Times New Roman" panose="02020603050405020304"/>
              </a:rPr>
              <a:t>important</a:t>
            </a:r>
            <a:r>
              <a:rPr sz="2400" spc="-2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non-</a:t>
            </a:r>
            <a:r>
              <a:rPr sz="2400" dirty="0">
                <a:latin typeface="Times New Roman" panose="02020603050405020304"/>
                <a:cs typeface="Times New Roman" panose="02020603050405020304"/>
              </a:rPr>
              <a:t>respiratory</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functions</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that</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are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vital</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for</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normal</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physiology.</a:t>
            </a:r>
            <a:endParaRPr sz="2400">
              <a:latin typeface="Times New Roman" panose="02020603050405020304"/>
              <a:cs typeface="Times New Roman" panose="02020603050405020304"/>
            </a:endParaRPr>
          </a:p>
        </p:txBody>
      </p:sp>
      <p:sp>
        <p:nvSpPr>
          <p:cNvPr id="5" name="object 5"/>
          <p:cNvSpPr txBox="1"/>
          <p:nvPr/>
        </p:nvSpPr>
        <p:spPr>
          <a:xfrm>
            <a:off x="236626" y="2730500"/>
            <a:ext cx="11720195" cy="1489075"/>
          </a:xfrm>
          <a:prstGeom prst="rect">
            <a:avLst/>
          </a:prstGeom>
        </p:spPr>
        <p:txBody>
          <a:bodyPr vert="horz" wrap="square" lIns="0" tIns="12700" rIns="0" bIns="0" rtlCol="0">
            <a:spAutoFit/>
          </a:bodyPr>
          <a:lstStyle/>
          <a:p>
            <a:pPr marL="12700" marR="5080">
              <a:lnSpc>
                <a:spcPct val="100000"/>
              </a:lnSpc>
              <a:spcBef>
                <a:spcPts val="100"/>
              </a:spcBef>
              <a:tabLst>
                <a:tab pos="641985" algn="l"/>
                <a:tab pos="1414780" algn="l"/>
                <a:tab pos="2111375" algn="l"/>
                <a:tab pos="2556510" algn="l"/>
                <a:tab pos="3539490" algn="l"/>
                <a:tab pos="4470400" algn="l"/>
                <a:tab pos="4864100" algn="l"/>
                <a:tab pos="5897245" algn="l"/>
                <a:tab pos="6493510" algn="l"/>
                <a:tab pos="7441565" algn="l"/>
                <a:tab pos="8916670" algn="l"/>
                <a:tab pos="10534015" algn="l"/>
                <a:tab pos="11163300" algn="l"/>
                <a:tab pos="11571605" algn="l"/>
              </a:tabLst>
            </a:pPr>
            <a:r>
              <a:rPr sz="2400" spc="-25" dirty="0">
                <a:latin typeface="Times New Roman" panose="02020603050405020304"/>
                <a:cs typeface="Times New Roman" panose="02020603050405020304"/>
              </a:rPr>
              <a:t>The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lung,</a:t>
            </a:r>
            <a:r>
              <a:rPr sz="240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with</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its</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unique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ability</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to</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distend</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and</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recruit</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pulmonary</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vasculature,</a:t>
            </a:r>
            <a:r>
              <a:rPr sz="240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acts</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as</a:t>
            </a:r>
            <a:r>
              <a:rPr sz="2400" dirty="0">
                <a:latin typeface="Times New Roman" panose="02020603050405020304"/>
                <a:cs typeface="Times New Roman" panose="02020603050405020304"/>
              </a:rPr>
              <a:t>	</a:t>
            </a:r>
            <a:r>
              <a:rPr sz="2400" spc="-50" dirty="0">
                <a:latin typeface="Times New Roman" panose="02020603050405020304"/>
                <a:cs typeface="Times New Roman" panose="02020603050405020304"/>
              </a:rPr>
              <a:t>a </a:t>
            </a:r>
            <a:r>
              <a:rPr sz="2400" dirty="0">
                <a:latin typeface="Times New Roman" panose="02020603050405020304"/>
                <a:cs typeface="Times New Roman" panose="02020603050405020304"/>
              </a:rPr>
              <a:t>reservoir</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 blood,</a:t>
            </a:r>
            <a:r>
              <a:rPr sz="2400" spc="-10" dirty="0">
                <a:latin typeface="Times New Roman" panose="02020603050405020304"/>
                <a:cs typeface="Times New Roman" panose="02020603050405020304"/>
              </a:rPr>
              <a:t> fine-</a:t>
            </a:r>
            <a:r>
              <a:rPr sz="2400" dirty="0">
                <a:latin typeface="Times New Roman" panose="02020603050405020304"/>
                <a:cs typeface="Times New Roman" panose="02020603050405020304"/>
              </a:rPr>
              <a:t>tuning</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preload</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left</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heart</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 optimize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cardiac</a:t>
            </a:r>
            <a:r>
              <a:rPr sz="2400" spc="-2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output.</a:t>
            </a:r>
            <a:endParaRPr sz="2400">
              <a:latin typeface="Times New Roman" panose="02020603050405020304"/>
              <a:cs typeface="Times New Roman" panose="02020603050405020304"/>
            </a:endParaRPr>
          </a:p>
          <a:p>
            <a:pPr marL="12700">
              <a:lnSpc>
                <a:spcPct val="100000"/>
              </a:lnSpc>
              <a:tabLst>
                <a:tab pos="355600" algn="l"/>
              </a:tabLst>
            </a:pPr>
            <a:r>
              <a:rPr sz="2400" spc="-50" dirty="0">
                <a:latin typeface="Arial MT"/>
                <a:cs typeface="Arial MT"/>
              </a:rPr>
              <a:t>*</a:t>
            </a:r>
            <a:r>
              <a:rPr sz="2400" dirty="0">
                <a:latin typeface="Arial MT"/>
                <a:cs typeface="Arial MT"/>
              </a:rPr>
              <a:t>	</a:t>
            </a:r>
            <a:r>
              <a:rPr sz="2400" dirty="0">
                <a:latin typeface="Times New Roman" panose="02020603050405020304"/>
                <a:cs typeface="Times New Roman" panose="02020603050405020304"/>
              </a:rPr>
              <a:t>The</a:t>
            </a:r>
            <a:r>
              <a:rPr sz="2400" spc="220" dirty="0">
                <a:latin typeface="Times New Roman" panose="02020603050405020304"/>
                <a:cs typeface="Times New Roman" panose="02020603050405020304"/>
              </a:rPr>
              <a:t> </a:t>
            </a:r>
            <a:r>
              <a:rPr sz="2400" dirty="0">
                <a:latin typeface="Times New Roman" panose="02020603050405020304"/>
                <a:cs typeface="Times New Roman" panose="02020603050405020304"/>
              </a:rPr>
              <a:t>lung</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acts</a:t>
            </a:r>
            <a:r>
              <a:rPr sz="2400" spc="229" dirty="0">
                <a:latin typeface="Times New Roman" panose="02020603050405020304"/>
                <a:cs typeface="Times New Roman" panose="02020603050405020304"/>
              </a:rPr>
              <a:t> </a:t>
            </a:r>
            <a:r>
              <a:rPr sz="2400" dirty="0">
                <a:latin typeface="Times New Roman" panose="02020603050405020304"/>
                <a:cs typeface="Times New Roman" panose="02020603050405020304"/>
              </a:rPr>
              <a:t>as</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against</a:t>
            </a:r>
            <a:r>
              <a:rPr sz="2400" spc="229" dirty="0">
                <a:latin typeface="Times New Roman" panose="02020603050405020304"/>
                <a:cs typeface="Times New Roman" panose="02020603050405020304"/>
              </a:rPr>
              <a:t> </a:t>
            </a:r>
            <a:r>
              <a:rPr sz="2400" dirty="0">
                <a:latin typeface="Times New Roman" panose="02020603050405020304"/>
                <a:cs typeface="Times New Roman" panose="02020603050405020304"/>
              </a:rPr>
              <a:t>endogenous</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exogenous</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emboli,</a:t>
            </a:r>
            <a:r>
              <a:rPr sz="2400" spc="229" dirty="0">
                <a:latin typeface="Times New Roman" panose="02020603050405020304"/>
                <a:cs typeface="Times New Roman" panose="02020603050405020304"/>
              </a:rPr>
              <a:t> </a:t>
            </a:r>
            <a:r>
              <a:rPr sz="2400" dirty="0">
                <a:latin typeface="Times New Roman" panose="02020603050405020304"/>
                <a:cs typeface="Times New Roman" panose="02020603050405020304"/>
              </a:rPr>
              <a:t>preventing</a:t>
            </a:r>
            <a:r>
              <a:rPr sz="2400" spc="229"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them</a:t>
            </a:r>
            <a:r>
              <a:rPr sz="2400" spc="22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from</a:t>
            </a:r>
            <a:endParaRPr sz="2400">
              <a:latin typeface="Times New Roman" panose="02020603050405020304"/>
              <a:cs typeface="Times New Roman" panose="02020603050405020304"/>
            </a:endParaRPr>
          </a:p>
          <a:p>
            <a:pPr marL="355600">
              <a:lnSpc>
                <a:spcPct val="100000"/>
              </a:lnSpc>
            </a:pPr>
            <a:r>
              <a:rPr sz="2400" dirty="0">
                <a:latin typeface="Times New Roman" panose="02020603050405020304"/>
                <a:cs typeface="Times New Roman" panose="02020603050405020304"/>
              </a:rPr>
              <a:t>accessing</a:t>
            </a:r>
            <a:r>
              <a:rPr sz="2400" spc="-55" dirty="0">
                <a:latin typeface="Times New Roman" panose="02020603050405020304"/>
                <a:cs typeface="Times New Roman" panose="02020603050405020304"/>
              </a:rPr>
              <a:t> </a:t>
            </a:r>
            <a:r>
              <a:rPr sz="2400" dirty="0">
                <a:latin typeface="Times New Roman" panose="02020603050405020304"/>
                <a:cs typeface="Times New Roman" panose="02020603050405020304"/>
              </a:rPr>
              <a:t>systemic</a:t>
            </a:r>
            <a:r>
              <a:rPr sz="2400" spc="-3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circulation.</a:t>
            </a:r>
            <a:endParaRPr sz="2400">
              <a:latin typeface="Times New Roman" panose="02020603050405020304"/>
              <a:cs typeface="Times New Roman" panose="02020603050405020304"/>
            </a:endParaRPr>
          </a:p>
        </p:txBody>
      </p:sp>
      <p:sp>
        <p:nvSpPr>
          <p:cNvPr id="6" name="object 6"/>
          <p:cNvSpPr txBox="1"/>
          <p:nvPr/>
        </p:nvSpPr>
        <p:spPr>
          <a:xfrm>
            <a:off x="592315" y="4243704"/>
            <a:ext cx="9493885" cy="338455"/>
          </a:xfrm>
          <a:prstGeom prst="rect">
            <a:avLst/>
          </a:prstGeom>
          <a:solidFill>
            <a:srgbClr val="00FFFF"/>
          </a:solidFill>
        </p:spPr>
        <p:txBody>
          <a:bodyPr vert="horz" wrap="square" lIns="0" tIns="0" rIns="0" bIns="0" rtlCol="0">
            <a:spAutoFit/>
          </a:bodyPr>
          <a:lstStyle/>
          <a:p>
            <a:pPr>
              <a:lnSpc>
                <a:spcPts val="2585"/>
              </a:lnSpc>
            </a:pPr>
            <a:r>
              <a:rPr sz="2400" dirty="0">
                <a:latin typeface="Times New Roman" panose="02020603050405020304"/>
                <a:cs typeface="Times New Roman" panose="02020603050405020304"/>
              </a:rPr>
              <a:t>Pulmonary</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epithelium</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forms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first</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line</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defense</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against</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inhaled</a:t>
            </a:r>
            <a:r>
              <a:rPr sz="2400" spc="-2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particles.</a:t>
            </a:r>
            <a:endParaRPr sz="2400">
              <a:latin typeface="Times New Roman" panose="02020603050405020304"/>
              <a:cs typeface="Times New Roman" panose="02020603050405020304"/>
            </a:endParaRPr>
          </a:p>
        </p:txBody>
      </p:sp>
      <p:sp>
        <p:nvSpPr>
          <p:cNvPr id="7" name="object 7"/>
          <p:cNvSpPr txBox="1"/>
          <p:nvPr/>
        </p:nvSpPr>
        <p:spPr>
          <a:xfrm>
            <a:off x="236626" y="4193794"/>
            <a:ext cx="11718925" cy="75692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a:t>
            </a:r>
            <a:endParaRPr sz="2400">
              <a:latin typeface="Arial MT"/>
              <a:cs typeface="Arial MT"/>
            </a:endParaRPr>
          </a:p>
          <a:p>
            <a:pPr marL="12700">
              <a:lnSpc>
                <a:spcPct val="100000"/>
              </a:lnSpc>
              <a:tabLst>
                <a:tab pos="355600" algn="l"/>
                <a:tab pos="2002155" algn="l"/>
                <a:tab pos="3665220" algn="l"/>
                <a:tab pos="4534535" algn="l"/>
                <a:tab pos="5217795" algn="l"/>
                <a:tab pos="6915150" algn="l"/>
                <a:tab pos="7579995" algn="l"/>
                <a:tab pos="8263255" algn="l"/>
                <a:tab pos="9460865" algn="l"/>
                <a:tab pos="11265535" algn="l"/>
              </a:tabLst>
            </a:pPr>
            <a:r>
              <a:rPr sz="2400" spc="-50" dirty="0">
                <a:latin typeface="Arial MT"/>
                <a:cs typeface="Arial MT"/>
              </a:rPr>
              <a:t>*</a:t>
            </a:r>
            <a:r>
              <a:rPr sz="2400" dirty="0">
                <a:latin typeface="Arial MT"/>
                <a:cs typeface="Arial MT"/>
              </a:rPr>
              <a:t>	</a:t>
            </a:r>
            <a:r>
              <a:rPr sz="2400" spc="-10" dirty="0">
                <a:latin typeface="Times New Roman" panose="02020603050405020304"/>
                <a:cs typeface="Times New Roman" panose="02020603050405020304"/>
              </a:rPr>
              <a:t>Pulmonary</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endothelial</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cells</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are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responsible</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for</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uptake,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metabolism,</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and</a:t>
            </a:r>
            <a:endParaRPr sz="2400">
              <a:latin typeface="Times New Roman" panose="02020603050405020304"/>
              <a:cs typeface="Times New Roman" panose="02020603050405020304"/>
            </a:endParaRPr>
          </a:p>
        </p:txBody>
      </p:sp>
      <p:sp>
        <p:nvSpPr>
          <p:cNvPr id="8" name="object 8"/>
          <p:cNvSpPr txBox="1"/>
          <p:nvPr/>
        </p:nvSpPr>
        <p:spPr>
          <a:xfrm>
            <a:off x="579831" y="4925009"/>
            <a:ext cx="836295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panose="02020603050405020304"/>
                <a:cs typeface="Times New Roman" panose="02020603050405020304"/>
              </a:rPr>
              <a:t>biotransformation</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several</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exogenous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endogenous</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substances.</a:t>
            </a:r>
            <a:endParaRPr sz="2400">
              <a:latin typeface="Times New Roman" panose="02020603050405020304"/>
              <a:cs typeface="Times New Roman" panose="02020603050405020304"/>
            </a:endParaRPr>
          </a:p>
        </p:txBody>
      </p:sp>
      <p:sp>
        <p:nvSpPr>
          <p:cNvPr id="9" name="object 9"/>
          <p:cNvSpPr txBox="1"/>
          <p:nvPr/>
        </p:nvSpPr>
        <p:spPr>
          <a:xfrm>
            <a:off x="236626" y="5291429"/>
            <a:ext cx="14414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a:t>
            </a:r>
            <a:endParaRPr sz="2400">
              <a:latin typeface="Arial MT"/>
              <a:cs typeface="Arial MT"/>
            </a:endParaRPr>
          </a:p>
        </p:txBody>
      </p:sp>
      <p:sp>
        <p:nvSpPr>
          <p:cNvPr id="10" name="object 10"/>
          <p:cNvSpPr txBox="1"/>
          <p:nvPr/>
        </p:nvSpPr>
        <p:spPr>
          <a:xfrm>
            <a:off x="592315" y="5340984"/>
            <a:ext cx="11425555" cy="338455"/>
          </a:xfrm>
          <a:prstGeom prst="rect">
            <a:avLst/>
          </a:prstGeom>
          <a:solidFill>
            <a:srgbClr val="00FFFF"/>
          </a:solidFill>
        </p:spPr>
        <p:txBody>
          <a:bodyPr vert="horz" wrap="square" lIns="0" tIns="0" rIns="0" bIns="0" rtlCol="0">
            <a:spAutoFit/>
          </a:bodyPr>
          <a:lstStyle/>
          <a:p>
            <a:pPr>
              <a:lnSpc>
                <a:spcPts val="2590"/>
              </a:lnSpc>
              <a:tabLst>
                <a:tab pos="1483995" algn="l"/>
                <a:tab pos="2830195" algn="l"/>
                <a:tab pos="3989070" algn="l"/>
                <a:tab pos="4340225" algn="l"/>
                <a:tab pos="5197475" algn="l"/>
                <a:tab pos="6518275" algn="l"/>
                <a:tab pos="7054850" algn="l"/>
                <a:tab pos="8519795" algn="l"/>
                <a:tab pos="10019665" algn="l"/>
                <a:tab pos="11097260" algn="l"/>
              </a:tabLst>
            </a:pPr>
            <a:r>
              <a:rPr sz="2400" spc="-10" dirty="0">
                <a:latin typeface="Times New Roman" panose="02020603050405020304"/>
                <a:cs typeface="Times New Roman" panose="02020603050405020304"/>
              </a:rPr>
              <a:t>Pulmonary</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metabolic</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capacity</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is</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easily</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saturated,</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but</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pulmonary</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endothelial</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binding</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of</a:t>
            </a:r>
            <a:endParaRPr sz="2400">
              <a:latin typeface="Times New Roman" panose="02020603050405020304"/>
              <a:cs typeface="Times New Roman" panose="02020603050405020304"/>
            </a:endParaRPr>
          </a:p>
        </p:txBody>
      </p:sp>
      <p:sp>
        <p:nvSpPr>
          <p:cNvPr id="11" name="object 11"/>
          <p:cNvSpPr txBox="1"/>
          <p:nvPr/>
        </p:nvSpPr>
        <p:spPr>
          <a:xfrm>
            <a:off x="592315" y="5706745"/>
            <a:ext cx="5081905" cy="338455"/>
          </a:xfrm>
          <a:prstGeom prst="rect">
            <a:avLst/>
          </a:prstGeom>
          <a:solidFill>
            <a:srgbClr val="00FFFF"/>
          </a:solidFill>
        </p:spPr>
        <p:txBody>
          <a:bodyPr vert="horz" wrap="square" lIns="0" tIns="0" rIns="0" bIns="0" rtlCol="0">
            <a:spAutoFit/>
          </a:bodyPr>
          <a:lstStyle/>
          <a:p>
            <a:pPr>
              <a:lnSpc>
                <a:spcPts val="2590"/>
              </a:lnSpc>
            </a:pPr>
            <a:r>
              <a:rPr sz="2400" dirty="0">
                <a:latin typeface="Times New Roman" panose="02020603050405020304"/>
                <a:cs typeface="Times New Roman" panose="02020603050405020304"/>
              </a:rPr>
              <a:t>some</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drugs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alters</a:t>
            </a:r>
            <a:r>
              <a:rPr sz="2400" spc="-5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their</a:t>
            </a:r>
            <a:r>
              <a:rPr sz="2400" spc="-4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pharmacokinetics.</a:t>
            </a:r>
            <a:endParaRPr sz="2400">
              <a:latin typeface="Times New Roman" panose="02020603050405020304"/>
              <a:cs typeface="Times New Roman" panose="02020603050405020304"/>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222504" y="445008"/>
            <a:ext cx="5527548" cy="5967984"/>
          </a:xfrm>
          <a:prstGeom prst="rect">
            <a:avLst/>
          </a:prstGeom>
        </p:spPr>
      </p:pic>
      <p:pic>
        <p:nvPicPr>
          <p:cNvPr id="3" name="object 3"/>
          <p:cNvPicPr/>
          <p:nvPr/>
        </p:nvPicPr>
        <p:blipFill>
          <a:blip r:embed="rId2" cstate="print"/>
          <a:stretch>
            <a:fillRect/>
          </a:stretch>
        </p:blipFill>
        <p:spPr>
          <a:xfrm>
            <a:off x="6018276" y="656844"/>
            <a:ext cx="5527548" cy="57561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565" y="315595"/>
            <a:ext cx="11620500" cy="6287135"/>
          </a:xfrm>
          <a:prstGeom prst="rect">
            <a:avLst/>
          </a:prstGeom>
          <a:noFill/>
        </p:spPr>
        <p:txBody>
          <a:bodyPr wrap="square">
            <a:noAutofit/>
          </a:bodyPr>
          <a:lstStyle/>
          <a:p>
            <a:pPr algn="r">
              <a:lnSpc>
                <a:spcPct val="90000"/>
              </a:lnSpc>
              <a:buClrTx/>
              <a:buSzTx/>
              <a:buFontTx/>
            </a:pPr>
            <a:r>
              <a:rPr lang="en-IN" altLang="en-US" sz="5335" b="1">
                <a:solidFill>
                  <a:srgbClr val="00B050"/>
                </a:solidFill>
                <a:latin typeface="+mj-lt"/>
                <a:ea typeface="+mj-ea"/>
                <a:cs typeface="+mj-cs"/>
              </a:rPr>
              <a:t>Role and Function of Organ Systems</a:t>
            </a:r>
            <a:endParaRPr lang="en-IN" altLang="en-US" sz="5335" b="1">
              <a:solidFill>
                <a:srgbClr val="00B050"/>
              </a:solidFill>
              <a:latin typeface="+mj-lt"/>
              <a:ea typeface="+mj-ea"/>
              <a:cs typeface="+mj-cs"/>
            </a:endParaRPr>
          </a:p>
          <a:p>
            <a:pPr marL="285750" indent="-285750" algn="just">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r>
              <a:rPr lang="en-US" sz="2400" b="1" dirty="0" err="1">
                <a:solidFill>
                  <a:schemeClr val="accent2"/>
                </a:solidFill>
                <a:latin typeface="Times New Roman" panose="02020603050405020304" pitchFamily="18" charset="0"/>
                <a:cs typeface="Times New Roman" panose="02020603050405020304" pitchFamily="18" charset="0"/>
              </a:rPr>
              <a:t>Biodesign</a:t>
            </a:r>
            <a:r>
              <a:rPr lang="en-US" sz="2400" dirty="0">
                <a:latin typeface="Times New Roman" panose="02020603050405020304" pitchFamily="18" charset="0"/>
                <a:cs typeface="Times New Roman" panose="02020603050405020304" pitchFamily="18" charset="0"/>
              </a:rPr>
              <a:t> is the use of living organisms in design. </a:t>
            </a: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r>
              <a:rPr lang="en-US" sz="2400" dirty="0">
                <a:latin typeface="Times New Roman" panose="02020603050405020304" pitchFamily="18" charset="0"/>
                <a:cs typeface="Times New Roman" panose="02020603050405020304" pitchFamily="18" charset="0"/>
              </a:rPr>
              <a:t>Its </a:t>
            </a:r>
            <a:r>
              <a:rPr lang="en-US" sz="2400" i="1" dirty="0">
                <a:solidFill>
                  <a:schemeClr val="accent2"/>
                </a:solidFill>
                <a:latin typeface="Times New Roman" panose="02020603050405020304" pitchFamily="18" charset="0"/>
                <a:cs typeface="Times New Roman" panose="02020603050405020304" pitchFamily="18" charset="0"/>
              </a:rPr>
              <a:t>processes</a:t>
            </a:r>
            <a:r>
              <a:rPr lang="en-US" sz="2400" i="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can be used in the</a:t>
            </a:r>
            <a:r>
              <a:rPr lang="en-US" sz="2400" dirty="0">
                <a:solidFill>
                  <a:schemeClr val="accent2"/>
                </a:solidFill>
                <a:latin typeface="Times New Roman" panose="02020603050405020304" pitchFamily="18" charset="0"/>
                <a:cs typeface="Times New Roman" panose="02020603050405020304" pitchFamily="18" charset="0"/>
              </a:rPr>
              <a:t> </a:t>
            </a:r>
            <a:r>
              <a:rPr lang="en-US" sz="2400" i="1" dirty="0">
                <a:solidFill>
                  <a:schemeClr val="accent2"/>
                </a:solidFill>
                <a:latin typeface="Times New Roman" panose="02020603050405020304" pitchFamily="18" charset="0"/>
                <a:cs typeface="Times New Roman" panose="02020603050405020304" pitchFamily="18" charset="0"/>
              </a:rPr>
              <a:t>creation </a:t>
            </a:r>
            <a:r>
              <a:rPr lang="en-US" sz="2400" dirty="0">
                <a:latin typeface="Times New Roman" panose="02020603050405020304" pitchFamily="18" charset="0"/>
                <a:cs typeface="Times New Roman" panose="02020603050405020304" pitchFamily="18" charset="0"/>
              </a:rPr>
              <a:t>of fashion, textiles, furniture and architecture. </a:t>
            </a: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r>
              <a:rPr lang="en-US" sz="2400" dirty="0">
                <a:latin typeface="Times New Roman" panose="02020603050405020304" pitchFamily="18" charset="0"/>
                <a:cs typeface="Times New Roman" panose="02020603050405020304" pitchFamily="18" charset="0"/>
              </a:rPr>
              <a:t>This presents a new frontier in terms of design with nature as opposed to design by nature in the case of bio-inspired design. </a:t>
            </a: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r>
              <a:rPr lang="en-US" sz="2400" dirty="0">
                <a:latin typeface="Times New Roman" panose="02020603050405020304" pitchFamily="18" charset="0"/>
                <a:cs typeface="Times New Roman" panose="02020603050405020304" pitchFamily="18" charset="0"/>
              </a:rPr>
              <a:t>Bio-design was coined by William Myers in 2012 as</a:t>
            </a:r>
            <a:r>
              <a:rPr lang="en-IN" alt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Ø"/>
            </a:pPr>
            <a:endParaRPr lang="en-US" sz="2400" dirty="0">
              <a:latin typeface="Times New Roman" panose="02020603050405020304" pitchFamily="18" charset="0"/>
              <a:cs typeface="Times New Roman" panose="02020603050405020304" pitchFamily="18" charset="0"/>
            </a:endParaRPr>
          </a:p>
          <a:p>
            <a:pPr indent="0" algn="ctr">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an emerging and often radical approach to design that draws on biological tenets and even incorporates the use of living materials into structures, objects and tools</a:t>
            </a:r>
            <a:r>
              <a:rPr lang="en-US" sz="2400" dirty="0">
                <a:latin typeface="Times New Roman" panose="02020603050405020304" pitchFamily="18" charset="0"/>
                <a:cs typeface="Times New Roman" panose="02020603050405020304" pitchFamily="18" charset="0"/>
              </a:rPr>
              <a:t>”  </a:t>
            </a:r>
            <a:endParaRPr lang="en-US" sz="2400" b="1" u="sng" cap="all"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365" y="186689"/>
            <a:ext cx="4013835" cy="330835"/>
          </a:xfrm>
          <a:prstGeom prst="rect">
            <a:avLst/>
          </a:prstGeom>
        </p:spPr>
        <p:txBody>
          <a:bodyPr vert="horz" wrap="square" lIns="0" tIns="12700" rIns="0" bIns="0" rtlCol="0">
            <a:spAutoFit/>
          </a:bodyPr>
          <a:lstStyle/>
          <a:p>
            <a:pPr marL="12700">
              <a:lnSpc>
                <a:spcPct val="100000"/>
              </a:lnSpc>
              <a:spcBef>
                <a:spcPts val="100"/>
              </a:spcBef>
            </a:pPr>
            <a:r>
              <a:rPr sz="2000" b="1" u="sng" dirty="0">
                <a:solidFill>
                  <a:srgbClr val="000000"/>
                </a:solidFill>
                <a:uFill>
                  <a:solidFill>
                    <a:srgbClr val="000000"/>
                  </a:solidFill>
                </a:uFill>
                <a:latin typeface="Times New Roman" panose="02020603050405020304"/>
                <a:cs typeface="Times New Roman" panose="02020603050405020304"/>
              </a:rPr>
              <a:t>GAS</a:t>
            </a:r>
            <a:r>
              <a:rPr sz="2000" b="1" u="sng" spc="-25" dirty="0">
                <a:solidFill>
                  <a:srgbClr val="000000"/>
                </a:solidFill>
                <a:uFill>
                  <a:solidFill>
                    <a:srgbClr val="000000"/>
                  </a:solidFill>
                </a:uFill>
                <a:latin typeface="Times New Roman" panose="02020603050405020304"/>
                <a:cs typeface="Times New Roman" panose="02020603050405020304"/>
              </a:rPr>
              <a:t> </a:t>
            </a:r>
            <a:r>
              <a:rPr sz="2000" b="1" u="sng" dirty="0">
                <a:solidFill>
                  <a:srgbClr val="000000"/>
                </a:solidFill>
                <a:uFill>
                  <a:solidFill>
                    <a:srgbClr val="000000"/>
                  </a:solidFill>
                </a:uFill>
                <a:latin typeface="Times New Roman" panose="02020603050405020304"/>
                <a:cs typeface="Times New Roman" panose="02020603050405020304"/>
              </a:rPr>
              <a:t>EXCHANGE</a:t>
            </a:r>
            <a:r>
              <a:rPr sz="2000" b="1" u="sng" spc="-35" dirty="0">
                <a:solidFill>
                  <a:srgbClr val="000000"/>
                </a:solidFill>
                <a:uFill>
                  <a:solidFill>
                    <a:srgbClr val="000000"/>
                  </a:solidFill>
                </a:uFill>
                <a:latin typeface="Times New Roman" panose="02020603050405020304"/>
                <a:cs typeface="Times New Roman" panose="02020603050405020304"/>
              </a:rPr>
              <a:t> </a:t>
            </a:r>
            <a:r>
              <a:rPr sz="2000" b="1" u="sng" spc="-10" dirty="0">
                <a:solidFill>
                  <a:srgbClr val="000000"/>
                </a:solidFill>
                <a:uFill>
                  <a:solidFill>
                    <a:srgbClr val="000000"/>
                  </a:solidFill>
                </a:uFill>
                <a:latin typeface="Times New Roman" panose="02020603050405020304"/>
                <a:cs typeface="Times New Roman" panose="02020603050405020304"/>
              </a:rPr>
              <a:t>MECHANISMS:</a:t>
            </a:r>
            <a:endParaRPr sz="2000">
              <a:latin typeface="Times New Roman" panose="02020603050405020304"/>
              <a:cs typeface="Times New Roman" panose="02020603050405020304"/>
            </a:endParaRPr>
          </a:p>
        </p:txBody>
      </p:sp>
      <p:pic>
        <p:nvPicPr>
          <p:cNvPr id="3" name="object 3"/>
          <p:cNvPicPr/>
          <p:nvPr/>
        </p:nvPicPr>
        <p:blipFill>
          <a:blip r:embed="rId1" cstate="print"/>
          <a:stretch>
            <a:fillRect/>
          </a:stretch>
        </p:blipFill>
        <p:spPr>
          <a:xfrm>
            <a:off x="8775192" y="3145535"/>
            <a:ext cx="3232404" cy="3523488"/>
          </a:xfrm>
          <a:prstGeom prst="rect">
            <a:avLst/>
          </a:prstGeom>
        </p:spPr>
      </p:pic>
      <p:sp>
        <p:nvSpPr>
          <p:cNvPr id="4" name="object 4"/>
          <p:cNvSpPr txBox="1"/>
          <p:nvPr/>
        </p:nvSpPr>
        <p:spPr>
          <a:xfrm>
            <a:off x="207365" y="492585"/>
            <a:ext cx="11459845" cy="5408930"/>
          </a:xfrm>
          <a:prstGeom prst="rect">
            <a:avLst/>
          </a:prstGeom>
        </p:spPr>
        <p:txBody>
          <a:bodyPr vert="horz" wrap="square" lIns="0" tIns="164465" rIns="0" bIns="0" rtlCol="0">
            <a:spAutoFit/>
          </a:bodyPr>
          <a:lstStyle/>
          <a:p>
            <a:pPr marL="354965" indent="-342265">
              <a:lnSpc>
                <a:spcPct val="100000"/>
              </a:lnSpc>
              <a:spcBef>
                <a:spcPts val="1295"/>
              </a:spcBef>
              <a:buFont typeface="Arial MT"/>
              <a:buChar char="•"/>
              <a:tabLst>
                <a:tab pos="354965" algn="l"/>
              </a:tabLst>
            </a:pPr>
            <a:r>
              <a:rPr sz="2000" dirty="0">
                <a:latin typeface="Times New Roman" panose="02020603050405020304"/>
                <a:cs typeface="Times New Roman" panose="02020603050405020304"/>
              </a:rPr>
              <a:t>Air</a:t>
            </a:r>
            <a:r>
              <a:rPr sz="2000" spc="170" dirty="0">
                <a:latin typeface="Times New Roman" panose="02020603050405020304"/>
                <a:cs typeface="Times New Roman" panose="02020603050405020304"/>
              </a:rPr>
              <a:t> </a:t>
            </a:r>
            <a:r>
              <a:rPr sz="2000" dirty="0">
                <a:latin typeface="Times New Roman" panose="02020603050405020304"/>
                <a:cs typeface="Times New Roman" panose="02020603050405020304"/>
              </a:rPr>
              <a:t>enters</a:t>
            </a:r>
            <a:r>
              <a:rPr sz="2000" spc="17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the</a:t>
            </a:r>
            <a:r>
              <a:rPr sz="2000" spc="155" dirty="0">
                <a:latin typeface="Times New Roman" panose="02020603050405020304"/>
                <a:cs typeface="Times New Roman" panose="02020603050405020304"/>
              </a:rPr>
              <a:t> </a:t>
            </a:r>
            <a:r>
              <a:rPr sz="2000" dirty="0">
                <a:latin typeface="Times New Roman" panose="02020603050405020304"/>
                <a:cs typeface="Times New Roman" panose="02020603050405020304"/>
              </a:rPr>
              <a:t>body</a:t>
            </a:r>
            <a:r>
              <a:rPr sz="2000" spc="165" dirty="0">
                <a:latin typeface="Times New Roman" panose="02020603050405020304"/>
                <a:cs typeface="Times New Roman" panose="02020603050405020304"/>
              </a:rPr>
              <a:t> </a:t>
            </a:r>
            <a:r>
              <a:rPr sz="2000" dirty="0">
                <a:latin typeface="Times New Roman" panose="02020603050405020304"/>
                <a:cs typeface="Times New Roman" panose="02020603050405020304"/>
              </a:rPr>
              <a:t>through</a:t>
            </a:r>
            <a:r>
              <a:rPr sz="2000" spc="17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the</a:t>
            </a:r>
            <a:r>
              <a:rPr sz="2000" spc="175" dirty="0">
                <a:latin typeface="Times New Roman" panose="02020603050405020304"/>
                <a:cs typeface="Times New Roman" panose="02020603050405020304"/>
              </a:rPr>
              <a:t> </a:t>
            </a:r>
            <a:r>
              <a:rPr sz="2000" dirty="0">
                <a:latin typeface="Times New Roman" panose="02020603050405020304"/>
                <a:cs typeface="Times New Roman" panose="02020603050405020304"/>
              </a:rPr>
              <a:t>mouth</a:t>
            </a:r>
            <a:r>
              <a:rPr sz="2000" spc="175" dirty="0">
                <a:latin typeface="Times New Roman" panose="02020603050405020304"/>
                <a:cs typeface="Times New Roman" panose="02020603050405020304"/>
              </a:rPr>
              <a:t> </a:t>
            </a:r>
            <a:r>
              <a:rPr sz="2000" dirty="0">
                <a:latin typeface="Times New Roman" panose="02020603050405020304"/>
                <a:cs typeface="Times New Roman" panose="02020603050405020304"/>
              </a:rPr>
              <a:t>or</a:t>
            </a:r>
            <a:r>
              <a:rPr sz="2000" spc="160" dirty="0">
                <a:latin typeface="Times New Roman" panose="02020603050405020304"/>
                <a:cs typeface="Times New Roman" panose="02020603050405020304"/>
              </a:rPr>
              <a:t> </a:t>
            </a:r>
            <a:r>
              <a:rPr sz="2000" dirty="0">
                <a:latin typeface="Times New Roman" panose="02020603050405020304"/>
                <a:cs typeface="Times New Roman" panose="02020603050405020304"/>
              </a:rPr>
              <a:t>nose</a:t>
            </a:r>
            <a:r>
              <a:rPr sz="2000" spc="165" dirty="0">
                <a:latin typeface="Times New Roman" panose="02020603050405020304"/>
                <a:cs typeface="Times New Roman" panose="02020603050405020304"/>
              </a:rPr>
              <a:t> </a:t>
            </a:r>
            <a:r>
              <a:rPr sz="2000" dirty="0">
                <a:latin typeface="Times New Roman" panose="02020603050405020304"/>
                <a:cs typeface="Times New Roman" panose="02020603050405020304"/>
              </a:rPr>
              <a:t>and</a:t>
            </a:r>
            <a:r>
              <a:rPr sz="2000" spc="165" dirty="0">
                <a:latin typeface="Times New Roman" panose="02020603050405020304"/>
                <a:cs typeface="Times New Roman" panose="02020603050405020304"/>
              </a:rPr>
              <a:t> </a:t>
            </a:r>
            <a:r>
              <a:rPr sz="2000" dirty="0">
                <a:latin typeface="Times New Roman" panose="02020603050405020304"/>
                <a:cs typeface="Times New Roman" panose="02020603050405020304"/>
              </a:rPr>
              <a:t>quickly</a:t>
            </a:r>
            <a:r>
              <a:rPr sz="2000" spc="175" dirty="0">
                <a:latin typeface="Times New Roman" panose="02020603050405020304"/>
                <a:cs typeface="Times New Roman" panose="02020603050405020304"/>
              </a:rPr>
              <a:t> </a:t>
            </a:r>
            <a:r>
              <a:rPr sz="2000" dirty="0">
                <a:latin typeface="Times New Roman" panose="02020603050405020304"/>
                <a:cs typeface="Times New Roman" panose="02020603050405020304"/>
              </a:rPr>
              <a:t>moves</a:t>
            </a:r>
            <a:r>
              <a:rPr sz="2000" spc="175" dirty="0">
                <a:latin typeface="Times New Roman" panose="02020603050405020304"/>
                <a:cs typeface="Times New Roman" panose="02020603050405020304"/>
              </a:rPr>
              <a:t> </a:t>
            </a:r>
            <a:r>
              <a:rPr sz="2000" dirty="0">
                <a:latin typeface="Times New Roman" panose="02020603050405020304"/>
                <a:cs typeface="Times New Roman" panose="02020603050405020304"/>
              </a:rPr>
              <a:t>to</a:t>
            </a:r>
            <a:r>
              <a:rPr sz="2000" spc="175" dirty="0">
                <a:latin typeface="Times New Roman" panose="02020603050405020304"/>
                <a:cs typeface="Times New Roman" panose="02020603050405020304"/>
              </a:rPr>
              <a:t> </a:t>
            </a:r>
            <a:r>
              <a:rPr sz="2000" dirty="0">
                <a:latin typeface="Times New Roman" panose="02020603050405020304"/>
                <a:cs typeface="Times New Roman" panose="02020603050405020304"/>
              </a:rPr>
              <a:t>the</a:t>
            </a:r>
            <a:r>
              <a:rPr sz="2000" spc="160" dirty="0">
                <a:latin typeface="Times New Roman" panose="02020603050405020304"/>
                <a:cs typeface="Times New Roman" panose="02020603050405020304"/>
              </a:rPr>
              <a:t> </a:t>
            </a:r>
            <a:r>
              <a:rPr sz="2000" dirty="0">
                <a:latin typeface="Times New Roman" panose="02020603050405020304"/>
                <a:cs typeface="Times New Roman" panose="02020603050405020304"/>
              </a:rPr>
              <a:t>pharynx</a:t>
            </a:r>
            <a:r>
              <a:rPr sz="2000" spc="165" dirty="0">
                <a:latin typeface="Times New Roman" panose="02020603050405020304"/>
                <a:cs typeface="Times New Roman" panose="02020603050405020304"/>
              </a:rPr>
              <a:t> </a:t>
            </a:r>
            <a:r>
              <a:rPr sz="2000" dirty="0">
                <a:latin typeface="Times New Roman" panose="02020603050405020304"/>
                <a:cs typeface="Times New Roman" panose="02020603050405020304"/>
              </a:rPr>
              <a:t>or</a:t>
            </a:r>
            <a:r>
              <a:rPr sz="2000" spc="16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throat.</a:t>
            </a:r>
            <a:r>
              <a:rPr sz="2000" spc="175" dirty="0">
                <a:latin typeface="Times New Roman" panose="02020603050405020304"/>
                <a:cs typeface="Times New Roman" panose="02020603050405020304"/>
              </a:rPr>
              <a:t> </a:t>
            </a:r>
            <a:r>
              <a:rPr sz="2000" dirty="0">
                <a:latin typeface="Times New Roman" panose="02020603050405020304"/>
                <a:cs typeface="Times New Roman" panose="02020603050405020304"/>
              </a:rPr>
              <a:t>From</a:t>
            </a:r>
            <a:r>
              <a:rPr sz="2000" spc="15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there,</a:t>
            </a:r>
            <a:r>
              <a:rPr sz="2000" spc="175" dirty="0">
                <a:latin typeface="Times New Roman" panose="02020603050405020304"/>
                <a:cs typeface="Times New Roman" panose="02020603050405020304"/>
              </a:rPr>
              <a:t> </a:t>
            </a:r>
            <a:r>
              <a:rPr sz="2000" spc="-25" dirty="0">
                <a:latin typeface="Times New Roman" panose="02020603050405020304"/>
                <a:cs typeface="Times New Roman" panose="02020603050405020304"/>
              </a:rPr>
              <a:t>it</a:t>
            </a:r>
            <a:endParaRPr sz="2000">
              <a:latin typeface="Times New Roman" panose="02020603050405020304"/>
              <a:cs typeface="Times New Roman" panose="02020603050405020304"/>
            </a:endParaRPr>
          </a:p>
          <a:p>
            <a:pPr marL="355600" algn="just">
              <a:lnSpc>
                <a:spcPct val="100000"/>
              </a:lnSpc>
              <a:spcBef>
                <a:spcPts val="1200"/>
              </a:spcBef>
            </a:pPr>
            <a:r>
              <a:rPr sz="2000" dirty="0">
                <a:latin typeface="Times New Roman" panose="02020603050405020304"/>
                <a:cs typeface="Times New Roman" panose="02020603050405020304"/>
              </a:rPr>
              <a:t>passes</a:t>
            </a:r>
            <a:r>
              <a:rPr sz="2000" spc="-4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through</a:t>
            </a:r>
            <a:r>
              <a:rPr sz="2000" spc="-4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the</a:t>
            </a:r>
            <a:r>
              <a:rPr sz="2000" spc="-20" dirty="0">
                <a:latin typeface="Times New Roman" panose="02020603050405020304"/>
                <a:cs typeface="Times New Roman" panose="02020603050405020304"/>
              </a:rPr>
              <a:t> </a:t>
            </a:r>
            <a:r>
              <a:rPr sz="2000" dirty="0">
                <a:latin typeface="Times New Roman" panose="02020603050405020304"/>
                <a:cs typeface="Times New Roman" panose="02020603050405020304"/>
              </a:rPr>
              <a:t>larynx,</a:t>
            </a:r>
            <a:r>
              <a:rPr sz="2000" spc="-30" dirty="0">
                <a:latin typeface="Times New Roman" panose="02020603050405020304"/>
                <a:cs typeface="Times New Roman" panose="02020603050405020304"/>
              </a:rPr>
              <a:t> </a:t>
            </a:r>
            <a:r>
              <a:rPr sz="2000" dirty="0">
                <a:latin typeface="Times New Roman" panose="02020603050405020304"/>
                <a:cs typeface="Times New Roman" panose="02020603050405020304"/>
              </a:rPr>
              <a:t>or</a:t>
            </a:r>
            <a:r>
              <a:rPr sz="2000" spc="-20" dirty="0">
                <a:latin typeface="Times New Roman" panose="02020603050405020304"/>
                <a:cs typeface="Times New Roman" panose="02020603050405020304"/>
              </a:rPr>
              <a:t> </a:t>
            </a:r>
            <a:r>
              <a:rPr sz="2000" dirty="0">
                <a:latin typeface="Times New Roman" panose="02020603050405020304"/>
                <a:cs typeface="Times New Roman" panose="02020603050405020304"/>
              </a:rPr>
              <a:t>voice</a:t>
            </a:r>
            <a:r>
              <a:rPr sz="2000" spc="-25" dirty="0">
                <a:latin typeface="Times New Roman" panose="02020603050405020304"/>
                <a:cs typeface="Times New Roman" panose="02020603050405020304"/>
              </a:rPr>
              <a:t> </a:t>
            </a:r>
            <a:r>
              <a:rPr sz="2000" dirty="0">
                <a:latin typeface="Times New Roman" panose="02020603050405020304"/>
                <a:cs typeface="Times New Roman" panose="02020603050405020304"/>
              </a:rPr>
              <a:t>box,</a:t>
            </a:r>
            <a:r>
              <a:rPr sz="2000" spc="-20" dirty="0">
                <a:latin typeface="Times New Roman" panose="02020603050405020304"/>
                <a:cs typeface="Times New Roman" panose="02020603050405020304"/>
              </a:rPr>
              <a:t> </a:t>
            </a:r>
            <a:r>
              <a:rPr sz="2000" dirty="0">
                <a:latin typeface="Times New Roman" panose="02020603050405020304"/>
                <a:cs typeface="Times New Roman" panose="02020603050405020304"/>
              </a:rPr>
              <a:t>and</a:t>
            </a:r>
            <a:r>
              <a:rPr sz="2000" spc="-20" dirty="0">
                <a:latin typeface="Times New Roman" panose="02020603050405020304"/>
                <a:cs typeface="Times New Roman" panose="02020603050405020304"/>
              </a:rPr>
              <a:t> </a:t>
            </a:r>
            <a:r>
              <a:rPr sz="2000" dirty="0">
                <a:latin typeface="Times New Roman" panose="02020603050405020304"/>
                <a:cs typeface="Times New Roman" panose="02020603050405020304"/>
              </a:rPr>
              <a:t>enters</a:t>
            </a:r>
            <a:r>
              <a:rPr sz="2000" spc="-20" dirty="0">
                <a:latin typeface="Times New Roman" panose="02020603050405020304"/>
                <a:cs typeface="Times New Roman" panose="02020603050405020304"/>
              </a:rPr>
              <a:t> </a:t>
            </a:r>
            <a:r>
              <a:rPr sz="2000" dirty="0">
                <a:latin typeface="Times New Roman" panose="02020603050405020304"/>
                <a:cs typeface="Times New Roman" panose="02020603050405020304"/>
              </a:rPr>
              <a:t>the</a:t>
            </a:r>
            <a:r>
              <a:rPr sz="2000" spc="-25"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trachea.</a:t>
            </a:r>
            <a:endParaRPr sz="2000">
              <a:latin typeface="Times New Roman" panose="02020603050405020304"/>
              <a:cs typeface="Times New Roman" panose="02020603050405020304"/>
            </a:endParaRPr>
          </a:p>
          <a:p>
            <a:pPr marL="352425" marR="5080" indent="-339725" algn="just">
              <a:lnSpc>
                <a:spcPct val="150000"/>
              </a:lnSpc>
              <a:buFont typeface="Arial MT"/>
              <a:buChar char="•"/>
              <a:tabLst>
                <a:tab pos="355600" algn="l"/>
              </a:tabLst>
            </a:pPr>
            <a:r>
              <a:rPr sz="2000" b="1" dirty="0">
                <a:solidFill>
                  <a:srgbClr val="EC7C30"/>
                </a:solidFill>
                <a:latin typeface="Times New Roman" panose="02020603050405020304"/>
                <a:cs typeface="Times New Roman" panose="02020603050405020304"/>
              </a:rPr>
              <a:t>The</a:t>
            </a:r>
            <a:r>
              <a:rPr sz="2000" b="1" spc="1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trachea</a:t>
            </a:r>
            <a:r>
              <a:rPr sz="2000" b="1" spc="1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is a</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strong</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tube</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that</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contains rings of</a:t>
            </a:r>
            <a:r>
              <a:rPr sz="2000" b="1" spc="1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cartilage</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that</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prevent</a:t>
            </a:r>
            <a:r>
              <a:rPr sz="2000" b="1" spc="1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it</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from</a:t>
            </a:r>
            <a:r>
              <a:rPr sz="2000" b="1" spc="1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collapsing.</a:t>
            </a:r>
            <a:r>
              <a:rPr sz="2000" b="1" spc="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Within</a:t>
            </a:r>
            <a:r>
              <a:rPr sz="2000" b="1" spc="10" dirty="0">
                <a:solidFill>
                  <a:srgbClr val="EC7C30"/>
                </a:solidFill>
                <a:latin typeface="Times New Roman" panose="02020603050405020304"/>
                <a:cs typeface="Times New Roman" panose="02020603050405020304"/>
              </a:rPr>
              <a:t> </a:t>
            </a:r>
            <a:r>
              <a:rPr sz="2000" b="1" spc="-25" dirty="0">
                <a:solidFill>
                  <a:srgbClr val="EC7C30"/>
                </a:solidFill>
                <a:latin typeface="Times New Roman" panose="02020603050405020304"/>
                <a:cs typeface="Times New Roman" panose="02020603050405020304"/>
              </a:rPr>
              <a:t>the 	</a:t>
            </a:r>
            <a:r>
              <a:rPr sz="2000" b="1" dirty="0">
                <a:solidFill>
                  <a:srgbClr val="EC7C30"/>
                </a:solidFill>
                <a:latin typeface="Times New Roman" panose="02020603050405020304"/>
                <a:cs typeface="Times New Roman" panose="02020603050405020304"/>
              </a:rPr>
              <a:t>lungs,</a:t>
            </a:r>
            <a:r>
              <a:rPr sz="2000" b="1" spc="33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the</a:t>
            </a:r>
            <a:r>
              <a:rPr sz="2000" b="1" spc="35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trachea</a:t>
            </a:r>
            <a:r>
              <a:rPr sz="2000" b="1" spc="35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branches</a:t>
            </a:r>
            <a:r>
              <a:rPr sz="2000" b="1" spc="36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into</a:t>
            </a:r>
            <a:r>
              <a:rPr sz="2000" b="1" spc="35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a</a:t>
            </a:r>
            <a:r>
              <a:rPr sz="2000" b="1" spc="36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left</a:t>
            </a:r>
            <a:r>
              <a:rPr sz="2000" b="1" spc="35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and</a:t>
            </a:r>
            <a:r>
              <a:rPr sz="2000" b="1" spc="36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right</a:t>
            </a:r>
            <a:r>
              <a:rPr sz="2000" b="1" spc="35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bronchus.</a:t>
            </a:r>
            <a:r>
              <a:rPr sz="2000" b="1" spc="36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These</a:t>
            </a:r>
            <a:r>
              <a:rPr sz="2000" b="1" spc="33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further</a:t>
            </a:r>
            <a:r>
              <a:rPr sz="2000" b="1" spc="32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divide</a:t>
            </a:r>
            <a:r>
              <a:rPr sz="2000" b="1" spc="34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into</a:t>
            </a:r>
            <a:r>
              <a:rPr sz="2000" b="1" spc="36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smaller</a:t>
            </a:r>
            <a:r>
              <a:rPr sz="2000" b="1" spc="320" dirty="0">
                <a:solidFill>
                  <a:srgbClr val="EC7C30"/>
                </a:solidFill>
                <a:latin typeface="Times New Roman" panose="02020603050405020304"/>
                <a:cs typeface="Times New Roman" panose="02020603050405020304"/>
              </a:rPr>
              <a:t> </a:t>
            </a:r>
            <a:r>
              <a:rPr sz="2000" b="1" spc="-25" dirty="0">
                <a:solidFill>
                  <a:srgbClr val="EC7C30"/>
                </a:solidFill>
                <a:latin typeface="Times New Roman" panose="02020603050405020304"/>
                <a:cs typeface="Times New Roman" panose="02020603050405020304"/>
              </a:rPr>
              <a:t>and 	</a:t>
            </a:r>
            <a:r>
              <a:rPr sz="2000" b="1" dirty="0">
                <a:solidFill>
                  <a:srgbClr val="EC7C30"/>
                </a:solidFill>
                <a:latin typeface="Times New Roman" panose="02020603050405020304"/>
                <a:cs typeface="Times New Roman" panose="02020603050405020304"/>
              </a:rPr>
              <a:t>smaller</a:t>
            </a:r>
            <a:r>
              <a:rPr sz="2000" b="1" spc="18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branches</a:t>
            </a:r>
            <a:r>
              <a:rPr sz="2000" b="1" spc="24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called</a:t>
            </a:r>
            <a:r>
              <a:rPr sz="2000" b="1" spc="22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bronchioles.</a:t>
            </a:r>
            <a:r>
              <a:rPr sz="2000" b="1" spc="229"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The</a:t>
            </a:r>
            <a:r>
              <a:rPr sz="2000" b="1" spc="22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smallest</a:t>
            </a:r>
            <a:r>
              <a:rPr sz="2000" b="1" spc="23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bronchioles</a:t>
            </a:r>
            <a:r>
              <a:rPr sz="2000" b="1" spc="24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end</a:t>
            </a:r>
            <a:r>
              <a:rPr sz="2000" b="1" spc="24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in</a:t>
            </a:r>
            <a:r>
              <a:rPr sz="2000" b="1" spc="229"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tiny</a:t>
            </a:r>
            <a:r>
              <a:rPr sz="2000" b="1" spc="235"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air</a:t>
            </a:r>
            <a:r>
              <a:rPr sz="2000" b="1" spc="19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sacs.</a:t>
            </a:r>
            <a:r>
              <a:rPr sz="2000" b="1" spc="229"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These</a:t>
            </a:r>
            <a:r>
              <a:rPr sz="2000" b="1" spc="240" dirty="0">
                <a:solidFill>
                  <a:srgbClr val="EC7C30"/>
                </a:solidFill>
                <a:latin typeface="Times New Roman" panose="02020603050405020304"/>
                <a:cs typeface="Times New Roman" panose="02020603050405020304"/>
              </a:rPr>
              <a:t> </a:t>
            </a:r>
            <a:r>
              <a:rPr sz="2000" b="1" dirty="0">
                <a:solidFill>
                  <a:srgbClr val="EC7C30"/>
                </a:solidFill>
                <a:latin typeface="Times New Roman" panose="02020603050405020304"/>
                <a:cs typeface="Times New Roman" panose="02020603050405020304"/>
              </a:rPr>
              <a:t>are</a:t>
            </a:r>
            <a:r>
              <a:rPr sz="2000" b="1" spc="240" dirty="0">
                <a:solidFill>
                  <a:srgbClr val="EC7C30"/>
                </a:solidFill>
                <a:latin typeface="Times New Roman" panose="02020603050405020304"/>
                <a:cs typeface="Times New Roman" panose="02020603050405020304"/>
              </a:rPr>
              <a:t> </a:t>
            </a:r>
            <a:r>
              <a:rPr sz="2000" b="1" spc="-10" dirty="0">
                <a:solidFill>
                  <a:srgbClr val="EC7C30"/>
                </a:solidFill>
                <a:latin typeface="Times New Roman" panose="02020603050405020304"/>
                <a:cs typeface="Times New Roman" panose="02020603050405020304"/>
              </a:rPr>
              <a:t>called 	alveoli.</a:t>
            </a:r>
            <a:endParaRPr sz="2000">
              <a:latin typeface="Times New Roman" panose="02020603050405020304"/>
              <a:cs typeface="Times New Roman" panose="02020603050405020304"/>
            </a:endParaRPr>
          </a:p>
          <a:p>
            <a:pPr>
              <a:lnSpc>
                <a:spcPct val="100000"/>
              </a:lnSpc>
              <a:spcBef>
                <a:spcPts val="125"/>
              </a:spcBef>
              <a:buFont typeface="Arial MT"/>
              <a:buChar char="•"/>
            </a:pPr>
            <a:endParaRPr sz="2000">
              <a:latin typeface="Times New Roman" panose="02020603050405020304"/>
              <a:cs typeface="Times New Roman" panose="02020603050405020304"/>
            </a:endParaRPr>
          </a:p>
          <a:p>
            <a:pPr marL="411480" indent="-342900">
              <a:lnSpc>
                <a:spcPct val="100000"/>
              </a:lnSpc>
              <a:buFont typeface="Arial MT"/>
              <a:buChar char="•"/>
              <a:tabLst>
                <a:tab pos="411480" algn="l"/>
              </a:tabLst>
            </a:pPr>
            <a:r>
              <a:rPr sz="1800" b="1" dirty="0">
                <a:latin typeface="Times New Roman" panose="02020603050405020304"/>
                <a:cs typeface="Times New Roman" panose="02020603050405020304"/>
              </a:rPr>
              <a:t>They</a:t>
            </a:r>
            <a:r>
              <a:rPr sz="1800" b="1" spc="7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inflate</a:t>
            </a:r>
            <a:r>
              <a:rPr sz="1800" b="1" spc="4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when</a:t>
            </a:r>
            <a:r>
              <a:rPr sz="1800" b="1" spc="7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a:t>
            </a:r>
            <a:r>
              <a:rPr sz="1800" b="1" spc="6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person</a:t>
            </a:r>
            <a:r>
              <a:rPr sz="1800" b="1" spc="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inhales</a:t>
            </a:r>
            <a:r>
              <a:rPr sz="1800" b="1" spc="6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and</a:t>
            </a:r>
            <a:r>
              <a:rPr sz="1800" b="1" spc="6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deflate</a:t>
            </a:r>
            <a:r>
              <a:rPr sz="1800" b="1" spc="4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when</a:t>
            </a:r>
            <a:r>
              <a:rPr sz="1800" b="1" spc="7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a:t>
            </a:r>
            <a:r>
              <a:rPr sz="1800" b="1" spc="5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person</a:t>
            </a:r>
            <a:r>
              <a:rPr sz="1800" b="1" spc="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exhales.</a:t>
            </a:r>
            <a:r>
              <a:rPr sz="1800" b="1" spc="60" dirty="0">
                <a:latin typeface="Times New Roman" panose="02020603050405020304"/>
                <a:cs typeface="Times New Roman" panose="02020603050405020304"/>
              </a:rPr>
              <a:t> </a:t>
            </a:r>
            <a:r>
              <a:rPr sz="1800" b="1" spc="-10" dirty="0">
                <a:latin typeface="Times New Roman" panose="02020603050405020304"/>
                <a:cs typeface="Times New Roman" panose="02020603050405020304"/>
              </a:rPr>
              <a:t>During</a:t>
            </a:r>
            <a:endParaRPr sz="1800">
              <a:latin typeface="Times New Roman" panose="02020603050405020304"/>
              <a:cs typeface="Times New Roman" panose="02020603050405020304"/>
            </a:endParaRPr>
          </a:p>
          <a:p>
            <a:pPr marL="411480" algn="just">
              <a:lnSpc>
                <a:spcPct val="100000"/>
              </a:lnSpc>
              <a:spcBef>
                <a:spcPts val="1080"/>
              </a:spcBef>
            </a:pPr>
            <a:r>
              <a:rPr sz="1800" b="1" dirty="0">
                <a:latin typeface="Times New Roman" panose="02020603050405020304"/>
                <a:cs typeface="Times New Roman" panose="02020603050405020304"/>
              </a:rPr>
              <a:t>gas</a:t>
            </a:r>
            <a:r>
              <a:rPr sz="1800" b="1" spc="4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exchange</a:t>
            </a:r>
            <a:r>
              <a:rPr sz="1800" b="1" spc="4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oxygen</a:t>
            </a:r>
            <a:r>
              <a:rPr sz="1800" b="1" spc="4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moves</a:t>
            </a:r>
            <a:r>
              <a:rPr sz="1800" b="1" spc="459"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from</a:t>
            </a:r>
            <a:r>
              <a:rPr sz="1800" b="1" spc="45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4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lungs</a:t>
            </a:r>
            <a:r>
              <a:rPr sz="1800" b="1" spc="4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to</a:t>
            </a:r>
            <a:r>
              <a:rPr sz="1800" b="1" spc="4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455" dirty="0">
                <a:latin typeface="Times New Roman" panose="02020603050405020304"/>
                <a:cs typeface="Times New Roman" panose="02020603050405020304"/>
              </a:rPr>
              <a:t>  </a:t>
            </a:r>
            <a:r>
              <a:rPr sz="1800" b="1" spc="-10" dirty="0">
                <a:latin typeface="Times New Roman" panose="02020603050405020304"/>
                <a:cs typeface="Times New Roman" panose="02020603050405020304"/>
              </a:rPr>
              <a:t>bloodstream.</a:t>
            </a:r>
            <a:endParaRPr sz="1800">
              <a:latin typeface="Times New Roman" panose="02020603050405020304"/>
              <a:cs typeface="Times New Roman" panose="02020603050405020304"/>
            </a:endParaRPr>
          </a:p>
          <a:p>
            <a:pPr>
              <a:lnSpc>
                <a:spcPct val="100000"/>
              </a:lnSpc>
              <a:spcBef>
                <a:spcPts val="1170"/>
              </a:spcBef>
            </a:pPr>
            <a:endParaRPr sz="1800">
              <a:latin typeface="Times New Roman" panose="02020603050405020304"/>
              <a:cs typeface="Times New Roman" panose="02020603050405020304"/>
            </a:endParaRPr>
          </a:p>
          <a:p>
            <a:pPr marL="411480" marR="3354070" indent="-342900" algn="just">
              <a:lnSpc>
                <a:spcPct val="150000"/>
              </a:lnSpc>
              <a:buFont typeface="Arial MT"/>
              <a:buChar char="•"/>
              <a:tabLst>
                <a:tab pos="411480" algn="l"/>
              </a:tabLst>
            </a:pPr>
            <a:r>
              <a:rPr sz="1800" b="1" dirty="0">
                <a:latin typeface="Times New Roman" panose="02020603050405020304"/>
                <a:cs typeface="Times New Roman" panose="02020603050405020304"/>
              </a:rPr>
              <a:t>At</a:t>
            </a:r>
            <a:r>
              <a:rPr sz="1800" b="1" spc="32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32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same</a:t>
            </a:r>
            <a:r>
              <a:rPr sz="1800" b="1" spc="32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time,</a:t>
            </a:r>
            <a:r>
              <a:rPr sz="1800" b="1" spc="32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carbon</a:t>
            </a:r>
            <a:r>
              <a:rPr sz="1800" b="1" spc="32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dioxide</a:t>
            </a:r>
            <a:r>
              <a:rPr sz="1800" b="1" spc="33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passes</a:t>
            </a:r>
            <a:r>
              <a:rPr sz="1800" b="1" spc="31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from</a:t>
            </a:r>
            <a:r>
              <a:rPr sz="1800" b="1" spc="33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32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blood</a:t>
            </a:r>
            <a:r>
              <a:rPr sz="1800" b="1" spc="31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to</a:t>
            </a:r>
            <a:r>
              <a:rPr sz="1800" b="1" spc="31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31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lungs.</a:t>
            </a:r>
            <a:r>
              <a:rPr sz="1800" b="1" spc="335" dirty="0">
                <a:latin typeface="Times New Roman" panose="02020603050405020304"/>
                <a:cs typeface="Times New Roman" panose="02020603050405020304"/>
              </a:rPr>
              <a:t> </a:t>
            </a:r>
            <a:r>
              <a:rPr sz="1800" b="1" spc="-20" dirty="0">
                <a:latin typeface="Times New Roman" panose="02020603050405020304"/>
                <a:cs typeface="Times New Roman" panose="02020603050405020304"/>
              </a:rPr>
              <a:t>This </a:t>
            </a:r>
            <a:r>
              <a:rPr sz="1800" b="1" dirty="0">
                <a:latin typeface="Times New Roman" panose="02020603050405020304"/>
                <a:cs typeface="Times New Roman" panose="02020603050405020304"/>
              </a:rPr>
              <a:t>happens</a:t>
            </a:r>
            <a:r>
              <a:rPr sz="1800" b="1" spc="16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in</a:t>
            </a:r>
            <a:r>
              <a:rPr sz="1800" b="1" spc="17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16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lungs</a:t>
            </a:r>
            <a:r>
              <a:rPr sz="1800" b="1" spc="17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between</a:t>
            </a:r>
            <a:r>
              <a:rPr sz="1800" b="1" spc="16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17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alveoli</a:t>
            </a:r>
            <a:r>
              <a:rPr sz="1800" b="1" spc="17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and</a:t>
            </a:r>
            <a:r>
              <a:rPr sz="1800" b="1" spc="15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a:t>
            </a:r>
            <a:r>
              <a:rPr sz="1800" b="1" spc="17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network</a:t>
            </a:r>
            <a:r>
              <a:rPr sz="1800" b="1" spc="17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of</a:t>
            </a:r>
            <a:r>
              <a:rPr sz="1800" b="1" spc="16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tiny</a:t>
            </a:r>
            <a:r>
              <a:rPr sz="1800" b="1" spc="18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blood</a:t>
            </a:r>
            <a:r>
              <a:rPr sz="1800" b="1" spc="155" dirty="0">
                <a:latin typeface="Times New Roman" panose="02020603050405020304"/>
                <a:cs typeface="Times New Roman" panose="02020603050405020304"/>
              </a:rPr>
              <a:t> </a:t>
            </a:r>
            <a:r>
              <a:rPr sz="1800" b="1" spc="-10" dirty="0">
                <a:latin typeface="Times New Roman" panose="02020603050405020304"/>
                <a:cs typeface="Times New Roman" panose="02020603050405020304"/>
              </a:rPr>
              <a:t>vessels </a:t>
            </a:r>
            <a:r>
              <a:rPr sz="1800" b="1" dirty="0">
                <a:latin typeface="Times New Roman" panose="02020603050405020304"/>
                <a:cs typeface="Times New Roman" panose="02020603050405020304"/>
              </a:rPr>
              <a:t>called</a:t>
            </a:r>
            <a:r>
              <a:rPr sz="1800" b="1" spc="-4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capillaries,</a:t>
            </a:r>
            <a:r>
              <a:rPr sz="1800" b="1" spc="-2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which</a:t>
            </a:r>
            <a:r>
              <a:rPr sz="1800" b="1" spc="-4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are</a:t>
            </a:r>
            <a:r>
              <a:rPr sz="1800" b="1" spc="-2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located</a:t>
            </a:r>
            <a:r>
              <a:rPr sz="1800" b="1" spc="-30"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in</a:t>
            </a:r>
            <a:r>
              <a:rPr sz="1800" b="1" spc="-2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1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walls</a:t>
            </a:r>
            <a:r>
              <a:rPr sz="1800" b="1" spc="-4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of</a:t>
            </a:r>
            <a:r>
              <a:rPr sz="1800" b="1" spc="-1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the</a:t>
            </a:r>
            <a:r>
              <a:rPr sz="1800" b="1" spc="-25" dirty="0">
                <a:latin typeface="Times New Roman" panose="02020603050405020304"/>
                <a:cs typeface="Times New Roman" panose="02020603050405020304"/>
              </a:rPr>
              <a:t> </a:t>
            </a:r>
            <a:r>
              <a:rPr sz="1800" b="1" spc="-10" dirty="0">
                <a:latin typeface="Times New Roman" panose="02020603050405020304"/>
                <a:cs typeface="Times New Roman" panose="02020603050405020304"/>
              </a:rPr>
              <a:t>alveoli.</a:t>
            </a:r>
            <a:endParaRPr sz="1800">
              <a:latin typeface="Times New Roman" panose="02020603050405020304"/>
              <a:cs typeface="Times New Roman" panose="020206030504050203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1999" cy="685799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7141" y="40767"/>
            <a:ext cx="2484120" cy="683260"/>
          </a:xfrm>
          <a:prstGeom prst="rect">
            <a:avLst/>
          </a:prstGeom>
          <a:solidFill>
            <a:srgbClr val="FFFF00"/>
          </a:solidFill>
        </p:spPr>
        <p:txBody>
          <a:bodyPr vert="horz" wrap="square" lIns="0" tIns="0" rIns="0" bIns="0" rtlCol="0">
            <a:spAutoFit/>
          </a:bodyPr>
          <a:lstStyle/>
          <a:p>
            <a:pPr marL="635">
              <a:lnSpc>
                <a:spcPts val="5095"/>
              </a:lnSpc>
            </a:pPr>
            <a:r>
              <a:rPr spc="-20" dirty="0">
                <a:solidFill>
                  <a:srgbClr val="000000"/>
                </a:solidFill>
                <a:latin typeface="Calibri Light" panose="020F0302020204030204"/>
                <a:cs typeface="Calibri Light" panose="020F0302020204030204"/>
              </a:rPr>
              <a:t>Spirometry</a:t>
            </a:r>
            <a:endParaRPr spc="-20" dirty="0">
              <a:solidFill>
                <a:srgbClr val="000000"/>
              </a:solidFill>
              <a:latin typeface="Calibri Light" panose="020F0302020204030204"/>
              <a:cs typeface="Calibri Light" panose="020F0302020204030204"/>
            </a:endParaRPr>
          </a:p>
        </p:txBody>
      </p:sp>
      <p:sp>
        <p:nvSpPr>
          <p:cNvPr id="3" name="object 3"/>
          <p:cNvSpPr txBox="1"/>
          <p:nvPr/>
        </p:nvSpPr>
        <p:spPr>
          <a:xfrm>
            <a:off x="585622" y="1088517"/>
            <a:ext cx="7566025" cy="5056505"/>
          </a:xfrm>
          <a:prstGeom prst="rect">
            <a:avLst/>
          </a:prstGeom>
        </p:spPr>
        <p:txBody>
          <a:bodyPr vert="horz" wrap="square" lIns="0" tIns="97155" rIns="0" bIns="0" rtlCol="0">
            <a:spAutoFit/>
          </a:bodyPr>
          <a:lstStyle/>
          <a:p>
            <a:pPr marL="239395" marR="5715" indent="-227330" algn="just">
              <a:lnSpc>
                <a:spcPct val="80000"/>
              </a:lnSpc>
              <a:spcBef>
                <a:spcPts val="765"/>
              </a:spcBef>
              <a:buFont typeface="Arial MT"/>
              <a:buChar char="•"/>
              <a:tabLst>
                <a:tab pos="240665" algn="l"/>
              </a:tabLst>
            </a:pPr>
            <a:r>
              <a:rPr sz="2800" dirty="0">
                <a:latin typeface="Cambria" panose="02040503050406030204"/>
                <a:cs typeface="Cambria" panose="02040503050406030204"/>
              </a:rPr>
              <a:t>Spirometry</a:t>
            </a:r>
            <a:r>
              <a:rPr sz="2800" spc="180" dirty="0">
                <a:latin typeface="Cambria" panose="02040503050406030204"/>
                <a:cs typeface="Cambria" panose="02040503050406030204"/>
              </a:rPr>
              <a:t> </a:t>
            </a:r>
            <a:r>
              <a:rPr sz="2800" dirty="0">
                <a:latin typeface="Cambria" panose="02040503050406030204"/>
                <a:cs typeface="Cambria" panose="02040503050406030204"/>
              </a:rPr>
              <a:t>uses</a:t>
            </a:r>
            <a:r>
              <a:rPr sz="2800" spc="190" dirty="0">
                <a:latin typeface="Cambria" panose="02040503050406030204"/>
                <a:cs typeface="Cambria" panose="02040503050406030204"/>
              </a:rPr>
              <a:t> </a:t>
            </a:r>
            <a:r>
              <a:rPr sz="2800" dirty="0">
                <a:latin typeface="Cambria" panose="02040503050406030204"/>
                <a:cs typeface="Cambria" panose="02040503050406030204"/>
              </a:rPr>
              <a:t>a</a:t>
            </a:r>
            <a:r>
              <a:rPr sz="2800" spc="190" dirty="0">
                <a:latin typeface="Cambria" panose="02040503050406030204"/>
                <a:cs typeface="Cambria" panose="02040503050406030204"/>
              </a:rPr>
              <a:t> </a:t>
            </a:r>
            <a:r>
              <a:rPr sz="2800" dirty="0">
                <a:latin typeface="Cambria" panose="02040503050406030204"/>
                <a:cs typeface="Cambria" panose="02040503050406030204"/>
              </a:rPr>
              <a:t>machine</a:t>
            </a:r>
            <a:r>
              <a:rPr sz="2800" spc="190" dirty="0">
                <a:latin typeface="Cambria" panose="02040503050406030204"/>
                <a:cs typeface="Cambria" panose="02040503050406030204"/>
              </a:rPr>
              <a:t> </a:t>
            </a:r>
            <a:r>
              <a:rPr sz="2800" dirty="0">
                <a:latin typeface="Cambria" panose="02040503050406030204"/>
                <a:cs typeface="Cambria" panose="02040503050406030204"/>
              </a:rPr>
              <a:t>called</a:t>
            </a:r>
            <a:r>
              <a:rPr sz="2800" spc="180" dirty="0">
                <a:latin typeface="Cambria" panose="02040503050406030204"/>
                <a:cs typeface="Cambria" panose="02040503050406030204"/>
              </a:rPr>
              <a:t> </a:t>
            </a:r>
            <a:r>
              <a:rPr sz="2800" dirty="0">
                <a:latin typeface="Cambria" panose="02040503050406030204"/>
                <a:cs typeface="Cambria" panose="02040503050406030204"/>
              </a:rPr>
              <a:t>a</a:t>
            </a:r>
            <a:r>
              <a:rPr sz="2800" spc="190" dirty="0">
                <a:latin typeface="Cambria" panose="02040503050406030204"/>
                <a:cs typeface="Cambria" panose="02040503050406030204"/>
              </a:rPr>
              <a:t> </a:t>
            </a:r>
            <a:r>
              <a:rPr sz="2800" spc="-10" dirty="0">
                <a:latin typeface="Cambria" panose="02040503050406030204"/>
                <a:cs typeface="Cambria" panose="02040503050406030204"/>
              </a:rPr>
              <a:t>spirometer. 	</a:t>
            </a:r>
            <a:r>
              <a:rPr sz="2800" dirty="0">
                <a:latin typeface="Cambria" panose="02040503050406030204"/>
                <a:cs typeface="Cambria" panose="02040503050406030204"/>
              </a:rPr>
              <a:t>A spirometer is a</a:t>
            </a:r>
            <a:r>
              <a:rPr sz="2800" spc="5" dirty="0">
                <a:latin typeface="Cambria" panose="02040503050406030204"/>
                <a:cs typeface="Cambria" panose="02040503050406030204"/>
              </a:rPr>
              <a:t> </a:t>
            </a:r>
            <a:r>
              <a:rPr sz="2800" dirty="0">
                <a:latin typeface="Cambria" panose="02040503050406030204"/>
                <a:cs typeface="Cambria" panose="02040503050406030204"/>
              </a:rPr>
              <a:t>medical</a:t>
            </a:r>
            <a:r>
              <a:rPr sz="2800" spc="10" dirty="0">
                <a:latin typeface="Cambria" panose="02040503050406030204"/>
                <a:cs typeface="Cambria" panose="02040503050406030204"/>
              </a:rPr>
              <a:t> </a:t>
            </a:r>
            <a:r>
              <a:rPr sz="2800" dirty="0">
                <a:latin typeface="Cambria" panose="02040503050406030204"/>
                <a:cs typeface="Cambria" panose="02040503050406030204"/>
              </a:rPr>
              <a:t>device</a:t>
            </a:r>
            <a:r>
              <a:rPr sz="2800" spc="5" dirty="0">
                <a:latin typeface="Cambria" panose="02040503050406030204"/>
                <a:cs typeface="Cambria" panose="02040503050406030204"/>
              </a:rPr>
              <a:t> </a:t>
            </a:r>
            <a:r>
              <a:rPr sz="2800" dirty="0">
                <a:latin typeface="Cambria" panose="02040503050406030204"/>
                <a:cs typeface="Cambria" panose="02040503050406030204"/>
              </a:rPr>
              <a:t>that</a:t>
            </a:r>
            <a:r>
              <a:rPr sz="2800" spc="15" dirty="0">
                <a:latin typeface="Cambria" panose="02040503050406030204"/>
                <a:cs typeface="Cambria" panose="02040503050406030204"/>
              </a:rPr>
              <a:t> </a:t>
            </a:r>
            <a:r>
              <a:rPr sz="2800" dirty="0">
                <a:latin typeface="Cambria" panose="02040503050406030204"/>
                <a:cs typeface="Cambria" panose="02040503050406030204"/>
              </a:rPr>
              <a:t>consists</a:t>
            </a:r>
            <a:r>
              <a:rPr sz="2800" spc="-5" dirty="0">
                <a:latin typeface="Cambria" panose="02040503050406030204"/>
                <a:cs typeface="Cambria" panose="02040503050406030204"/>
              </a:rPr>
              <a:t> </a:t>
            </a:r>
            <a:r>
              <a:rPr sz="2800" spc="-25" dirty="0">
                <a:latin typeface="Cambria" panose="02040503050406030204"/>
                <a:cs typeface="Cambria" panose="02040503050406030204"/>
              </a:rPr>
              <a:t>of 	</a:t>
            </a:r>
            <a:r>
              <a:rPr sz="2800" dirty="0">
                <a:latin typeface="Cambria" panose="02040503050406030204"/>
                <a:cs typeface="Cambria" panose="02040503050406030204"/>
              </a:rPr>
              <a:t>a</a:t>
            </a:r>
            <a:r>
              <a:rPr sz="2800" spc="-35" dirty="0">
                <a:latin typeface="Cambria" panose="02040503050406030204"/>
                <a:cs typeface="Cambria" panose="02040503050406030204"/>
              </a:rPr>
              <a:t> </a:t>
            </a:r>
            <a:r>
              <a:rPr sz="2800" dirty="0">
                <a:latin typeface="Cambria" panose="02040503050406030204"/>
                <a:cs typeface="Cambria" panose="02040503050406030204"/>
              </a:rPr>
              <a:t>mouthpiece</a:t>
            </a:r>
            <a:r>
              <a:rPr sz="2800" spc="-35" dirty="0">
                <a:latin typeface="Cambria" panose="02040503050406030204"/>
                <a:cs typeface="Cambria" panose="02040503050406030204"/>
              </a:rPr>
              <a:t> </a:t>
            </a:r>
            <a:r>
              <a:rPr sz="2800" dirty="0">
                <a:latin typeface="Cambria" panose="02040503050406030204"/>
                <a:cs typeface="Cambria" panose="02040503050406030204"/>
              </a:rPr>
              <a:t>and</a:t>
            </a:r>
            <a:r>
              <a:rPr sz="2800" spc="-40" dirty="0">
                <a:latin typeface="Cambria" panose="02040503050406030204"/>
                <a:cs typeface="Cambria" panose="02040503050406030204"/>
              </a:rPr>
              <a:t> </a:t>
            </a:r>
            <a:r>
              <a:rPr sz="2800" dirty="0">
                <a:latin typeface="Cambria" panose="02040503050406030204"/>
                <a:cs typeface="Cambria" panose="02040503050406030204"/>
              </a:rPr>
              <a:t>a</a:t>
            </a:r>
            <a:r>
              <a:rPr sz="2800" spc="-45" dirty="0">
                <a:latin typeface="Cambria" panose="02040503050406030204"/>
                <a:cs typeface="Cambria" panose="02040503050406030204"/>
              </a:rPr>
              <a:t> </a:t>
            </a:r>
            <a:r>
              <a:rPr sz="2800" spc="-10" dirty="0">
                <a:latin typeface="Cambria" panose="02040503050406030204"/>
                <a:cs typeface="Cambria" panose="02040503050406030204"/>
              </a:rPr>
              <a:t>tube.</a:t>
            </a:r>
            <a:endParaRPr sz="2800">
              <a:latin typeface="Cambria" panose="02040503050406030204"/>
              <a:cs typeface="Cambria" panose="02040503050406030204"/>
            </a:endParaRPr>
          </a:p>
          <a:p>
            <a:pPr marL="239395" marR="8255" indent="-227330" algn="just">
              <a:lnSpc>
                <a:spcPts val="2690"/>
              </a:lnSpc>
              <a:spcBef>
                <a:spcPts val="975"/>
              </a:spcBef>
              <a:buFont typeface="Arial MT"/>
              <a:buChar char="•"/>
              <a:tabLst>
                <a:tab pos="240665" algn="l"/>
              </a:tabLst>
            </a:pPr>
            <a:r>
              <a:rPr sz="2800" dirty="0">
                <a:latin typeface="Cambria" panose="02040503050406030204"/>
                <a:cs typeface="Cambria" panose="02040503050406030204"/>
              </a:rPr>
              <a:t>They</a:t>
            </a:r>
            <a:r>
              <a:rPr sz="2800" spc="225" dirty="0">
                <a:latin typeface="Cambria" panose="02040503050406030204"/>
                <a:cs typeface="Cambria" panose="02040503050406030204"/>
              </a:rPr>
              <a:t> </a:t>
            </a:r>
            <a:r>
              <a:rPr sz="2800" dirty="0">
                <a:latin typeface="Cambria" panose="02040503050406030204"/>
                <a:cs typeface="Cambria" panose="02040503050406030204"/>
              </a:rPr>
              <a:t>connect</a:t>
            </a:r>
            <a:r>
              <a:rPr sz="2800" spc="240" dirty="0">
                <a:latin typeface="Cambria" panose="02040503050406030204"/>
                <a:cs typeface="Cambria" panose="02040503050406030204"/>
              </a:rPr>
              <a:t> </a:t>
            </a:r>
            <a:r>
              <a:rPr sz="2800" dirty="0">
                <a:latin typeface="Cambria" panose="02040503050406030204"/>
                <a:cs typeface="Cambria" panose="02040503050406030204"/>
              </a:rPr>
              <a:t>to</a:t>
            </a:r>
            <a:r>
              <a:rPr sz="2800" spc="229" dirty="0">
                <a:latin typeface="Cambria" panose="02040503050406030204"/>
                <a:cs typeface="Cambria" panose="02040503050406030204"/>
              </a:rPr>
              <a:t> </a:t>
            </a:r>
            <a:r>
              <a:rPr sz="2800" dirty="0">
                <a:latin typeface="Cambria" panose="02040503050406030204"/>
                <a:cs typeface="Cambria" panose="02040503050406030204"/>
              </a:rPr>
              <a:t>a</a:t>
            </a:r>
            <a:r>
              <a:rPr sz="2800" spc="229" dirty="0">
                <a:latin typeface="Cambria" panose="02040503050406030204"/>
                <a:cs typeface="Cambria" panose="02040503050406030204"/>
              </a:rPr>
              <a:t> </a:t>
            </a:r>
            <a:r>
              <a:rPr sz="2800" dirty="0">
                <a:latin typeface="Cambria" panose="02040503050406030204"/>
                <a:cs typeface="Cambria" panose="02040503050406030204"/>
              </a:rPr>
              <a:t>machine</a:t>
            </a:r>
            <a:r>
              <a:rPr sz="2800" spc="235" dirty="0">
                <a:latin typeface="Cambria" panose="02040503050406030204"/>
                <a:cs typeface="Cambria" panose="02040503050406030204"/>
              </a:rPr>
              <a:t> </a:t>
            </a:r>
            <a:r>
              <a:rPr sz="2800" dirty="0">
                <a:latin typeface="Cambria" panose="02040503050406030204"/>
                <a:cs typeface="Cambria" panose="02040503050406030204"/>
              </a:rPr>
              <a:t>that</a:t>
            </a:r>
            <a:r>
              <a:rPr sz="2800" spc="235" dirty="0">
                <a:latin typeface="Cambria" panose="02040503050406030204"/>
                <a:cs typeface="Cambria" panose="02040503050406030204"/>
              </a:rPr>
              <a:t> </a:t>
            </a:r>
            <a:r>
              <a:rPr sz="2800" dirty="0">
                <a:latin typeface="Cambria" panose="02040503050406030204"/>
                <a:cs typeface="Cambria" panose="02040503050406030204"/>
              </a:rPr>
              <a:t>measures</a:t>
            </a:r>
            <a:r>
              <a:rPr sz="2800" spc="229" dirty="0">
                <a:latin typeface="Cambria" panose="02040503050406030204"/>
                <a:cs typeface="Cambria" panose="02040503050406030204"/>
              </a:rPr>
              <a:t> </a:t>
            </a:r>
            <a:r>
              <a:rPr sz="2800" spc="-20" dirty="0">
                <a:latin typeface="Cambria" panose="02040503050406030204"/>
                <a:cs typeface="Cambria" panose="02040503050406030204"/>
              </a:rPr>
              <a:t>your 	</a:t>
            </a:r>
            <a:r>
              <a:rPr sz="2800" spc="-10" dirty="0">
                <a:latin typeface="Cambria" panose="02040503050406030204"/>
                <a:cs typeface="Cambria" panose="02040503050406030204"/>
              </a:rPr>
              <a:t>airflow.</a:t>
            </a:r>
            <a:endParaRPr sz="2800">
              <a:latin typeface="Cambria" panose="02040503050406030204"/>
              <a:cs typeface="Cambria" panose="02040503050406030204"/>
            </a:endParaRPr>
          </a:p>
          <a:p>
            <a:pPr marL="239395" marR="5080" indent="-227330" algn="just">
              <a:lnSpc>
                <a:spcPts val="2690"/>
              </a:lnSpc>
              <a:spcBef>
                <a:spcPts val="1005"/>
              </a:spcBef>
              <a:buFont typeface="Arial MT"/>
              <a:buChar char="•"/>
              <a:tabLst>
                <a:tab pos="240665" algn="l"/>
              </a:tabLst>
            </a:pPr>
            <a:r>
              <a:rPr sz="2800" dirty="0">
                <a:latin typeface="Cambria" panose="02040503050406030204"/>
                <a:cs typeface="Cambria" panose="02040503050406030204"/>
              </a:rPr>
              <a:t>It</a:t>
            </a:r>
            <a:r>
              <a:rPr sz="2800" spc="375" dirty="0">
                <a:latin typeface="Cambria" panose="02040503050406030204"/>
                <a:cs typeface="Cambria" panose="02040503050406030204"/>
              </a:rPr>
              <a:t>  </a:t>
            </a:r>
            <a:r>
              <a:rPr sz="2800" dirty="0">
                <a:latin typeface="Cambria" panose="02040503050406030204"/>
                <a:cs typeface="Cambria" panose="02040503050406030204"/>
              </a:rPr>
              <a:t>is</a:t>
            </a:r>
            <a:r>
              <a:rPr sz="2800" spc="375" dirty="0">
                <a:latin typeface="Cambria" panose="02040503050406030204"/>
                <a:cs typeface="Cambria" panose="02040503050406030204"/>
              </a:rPr>
              <a:t>  </a:t>
            </a:r>
            <a:r>
              <a:rPr sz="2800" dirty="0">
                <a:latin typeface="Cambria" panose="02040503050406030204"/>
                <a:cs typeface="Cambria" panose="02040503050406030204"/>
              </a:rPr>
              <a:t>the</a:t>
            </a:r>
            <a:r>
              <a:rPr sz="2800" spc="375" dirty="0">
                <a:latin typeface="Cambria" panose="02040503050406030204"/>
                <a:cs typeface="Cambria" panose="02040503050406030204"/>
              </a:rPr>
              <a:t>  </a:t>
            </a:r>
            <a:r>
              <a:rPr sz="2800" dirty="0">
                <a:latin typeface="Cambria" panose="02040503050406030204"/>
                <a:cs typeface="Cambria" panose="02040503050406030204"/>
              </a:rPr>
              <a:t>most</a:t>
            </a:r>
            <a:r>
              <a:rPr sz="2800" spc="380" dirty="0">
                <a:latin typeface="Cambria" panose="02040503050406030204"/>
                <a:cs typeface="Cambria" panose="02040503050406030204"/>
              </a:rPr>
              <a:t>  </a:t>
            </a:r>
            <a:r>
              <a:rPr sz="2800" dirty="0">
                <a:latin typeface="Cambria" panose="02040503050406030204"/>
                <a:cs typeface="Cambria" panose="02040503050406030204"/>
              </a:rPr>
              <a:t>common</a:t>
            </a:r>
            <a:r>
              <a:rPr sz="2800" spc="375" dirty="0">
                <a:latin typeface="Cambria" panose="02040503050406030204"/>
                <a:cs typeface="Cambria" panose="02040503050406030204"/>
              </a:rPr>
              <a:t>  </a:t>
            </a:r>
            <a:r>
              <a:rPr sz="2800" dirty="0">
                <a:latin typeface="Cambria" panose="02040503050406030204"/>
                <a:cs typeface="Cambria" panose="02040503050406030204"/>
              </a:rPr>
              <a:t>of</a:t>
            </a:r>
            <a:r>
              <a:rPr sz="2800" spc="380" dirty="0">
                <a:latin typeface="Cambria" panose="02040503050406030204"/>
                <a:cs typeface="Cambria" panose="02040503050406030204"/>
              </a:rPr>
              <a:t>  </a:t>
            </a:r>
            <a:r>
              <a:rPr sz="2800" dirty="0">
                <a:latin typeface="Cambria" panose="02040503050406030204"/>
                <a:cs typeface="Cambria" panose="02040503050406030204"/>
              </a:rPr>
              <a:t>the</a:t>
            </a:r>
            <a:r>
              <a:rPr sz="2800" spc="375" dirty="0">
                <a:latin typeface="Cambria" panose="02040503050406030204"/>
                <a:cs typeface="Cambria" panose="02040503050406030204"/>
              </a:rPr>
              <a:t>  </a:t>
            </a:r>
            <a:r>
              <a:rPr sz="2800" spc="-10" dirty="0">
                <a:latin typeface="Cambria" panose="02040503050406030204"/>
                <a:cs typeface="Cambria" panose="02040503050406030204"/>
              </a:rPr>
              <a:t>pulmonary 	</a:t>
            </a:r>
            <a:r>
              <a:rPr sz="2800" dirty="0">
                <a:latin typeface="Cambria" panose="02040503050406030204"/>
                <a:cs typeface="Cambria" panose="02040503050406030204"/>
              </a:rPr>
              <a:t>function</a:t>
            </a:r>
            <a:r>
              <a:rPr sz="2800" spc="-100" dirty="0">
                <a:latin typeface="Cambria" panose="02040503050406030204"/>
                <a:cs typeface="Cambria" panose="02040503050406030204"/>
              </a:rPr>
              <a:t> </a:t>
            </a:r>
            <a:r>
              <a:rPr sz="2800" spc="-10" dirty="0">
                <a:latin typeface="Cambria" panose="02040503050406030204"/>
                <a:cs typeface="Cambria" panose="02040503050406030204"/>
              </a:rPr>
              <a:t>tests.</a:t>
            </a:r>
            <a:endParaRPr sz="2800">
              <a:latin typeface="Cambria" panose="02040503050406030204"/>
              <a:cs typeface="Cambria" panose="02040503050406030204"/>
            </a:endParaRPr>
          </a:p>
          <a:p>
            <a:pPr marL="239395" marR="5080" indent="-227330" algn="just">
              <a:lnSpc>
                <a:spcPct val="80000"/>
              </a:lnSpc>
              <a:spcBef>
                <a:spcPts val="1015"/>
              </a:spcBef>
              <a:buFont typeface="Arial MT"/>
              <a:buChar char="•"/>
              <a:tabLst>
                <a:tab pos="240665" algn="l"/>
              </a:tabLst>
            </a:pPr>
            <a:r>
              <a:rPr sz="2800" dirty="0">
                <a:latin typeface="Cambria" panose="02040503050406030204"/>
                <a:cs typeface="Cambria" panose="02040503050406030204"/>
              </a:rPr>
              <a:t>It</a:t>
            </a:r>
            <a:r>
              <a:rPr sz="2800" spc="459" dirty="0">
                <a:latin typeface="Cambria" panose="02040503050406030204"/>
                <a:cs typeface="Cambria" panose="02040503050406030204"/>
              </a:rPr>
              <a:t>  </a:t>
            </a:r>
            <a:r>
              <a:rPr sz="2800" dirty="0">
                <a:latin typeface="Cambria" panose="02040503050406030204"/>
                <a:cs typeface="Cambria" panose="02040503050406030204"/>
              </a:rPr>
              <a:t>measures</a:t>
            </a:r>
            <a:r>
              <a:rPr sz="2800" spc="459" dirty="0">
                <a:latin typeface="Cambria" panose="02040503050406030204"/>
                <a:cs typeface="Cambria" panose="02040503050406030204"/>
              </a:rPr>
              <a:t>  </a:t>
            </a:r>
            <a:r>
              <a:rPr sz="2800" dirty="0">
                <a:latin typeface="Cambria" panose="02040503050406030204"/>
                <a:cs typeface="Cambria" panose="02040503050406030204"/>
              </a:rPr>
              <a:t>lung</a:t>
            </a:r>
            <a:r>
              <a:rPr sz="2800" spc="465" dirty="0">
                <a:latin typeface="Cambria" panose="02040503050406030204"/>
                <a:cs typeface="Cambria" panose="02040503050406030204"/>
              </a:rPr>
              <a:t>  </a:t>
            </a:r>
            <a:r>
              <a:rPr sz="2800" dirty="0">
                <a:latin typeface="Cambria" panose="02040503050406030204"/>
                <a:cs typeface="Cambria" panose="02040503050406030204"/>
              </a:rPr>
              <a:t>function,</a:t>
            </a:r>
            <a:r>
              <a:rPr sz="2800" spc="470" dirty="0">
                <a:latin typeface="Cambria" panose="02040503050406030204"/>
                <a:cs typeface="Cambria" panose="02040503050406030204"/>
              </a:rPr>
              <a:t>  </a:t>
            </a:r>
            <a:r>
              <a:rPr sz="2800" dirty="0">
                <a:latin typeface="Cambria" panose="02040503050406030204"/>
                <a:cs typeface="Cambria" panose="02040503050406030204"/>
              </a:rPr>
              <a:t>specifically</a:t>
            </a:r>
            <a:r>
              <a:rPr sz="2800" spc="450" dirty="0">
                <a:latin typeface="Cambria" panose="02040503050406030204"/>
                <a:cs typeface="Cambria" panose="02040503050406030204"/>
              </a:rPr>
              <a:t>  </a:t>
            </a:r>
            <a:r>
              <a:rPr sz="2800" spc="-25" dirty="0">
                <a:latin typeface="Cambria" panose="02040503050406030204"/>
                <a:cs typeface="Cambria" panose="02040503050406030204"/>
              </a:rPr>
              <a:t>the 	</a:t>
            </a:r>
            <a:r>
              <a:rPr sz="2800" dirty="0">
                <a:latin typeface="Cambria" panose="02040503050406030204"/>
                <a:cs typeface="Cambria" panose="02040503050406030204"/>
              </a:rPr>
              <a:t>amount</a:t>
            </a:r>
            <a:r>
              <a:rPr sz="2800" spc="135" dirty="0">
                <a:latin typeface="Cambria" panose="02040503050406030204"/>
                <a:cs typeface="Cambria" panose="02040503050406030204"/>
              </a:rPr>
              <a:t> </a:t>
            </a:r>
            <a:r>
              <a:rPr sz="2800" dirty="0">
                <a:latin typeface="Cambria" panose="02040503050406030204"/>
                <a:cs typeface="Cambria" panose="02040503050406030204"/>
              </a:rPr>
              <a:t>and/or</a:t>
            </a:r>
            <a:r>
              <a:rPr sz="2800" spc="135" dirty="0">
                <a:latin typeface="Cambria" panose="02040503050406030204"/>
                <a:cs typeface="Cambria" panose="02040503050406030204"/>
              </a:rPr>
              <a:t> </a:t>
            </a:r>
            <a:r>
              <a:rPr sz="2800" dirty="0">
                <a:latin typeface="Cambria" panose="02040503050406030204"/>
                <a:cs typeface="Cambria" panose="02040503050406030204"/>
              </a:rPr>
              <a:t>speed</a:t>
            </a:r>
            <a:r>
              <a:rPr sz="2800" spc="130" dirty="0">
                <a:latin typeface="Cambria" panose="02040503050406030204"/>
                <a:cs typeface="Cambria" panose="02040503050406030204"/>
              </a:rPr>
              <a:t> </a:t>
            </a:r>
            <a:r>
              <a:rPr sz="2800" dirty="0">
                <a:latin typeface="Cambria" panose="02040503050406030204"/>
                <a:cs typeface="Cambria" panose="02040503050406030204"/>
              </a:rPr>
              <a:t>of</a:t>
            </a:r>
            <a:r>
              <a:rPr sz="2800" spc="140" dirty="0">
                <a:latin typeface="Cambria" panose="02040503050406030204"/>
                <a:cs typeface="Cambria" panose="02040503050406030204"/>
              </a:rPr>
              <a:t> </a:t>
            </a:r>
            <a:r>
              <a:rPr sz="2800" dirty="0">
                <a:latin typeface="Cambria" panose="02040503050406030204"/>
                <a:cs typeface="Cambria" panose="02040503050406030204"/>
              </a:rPr>
              <a:t>air</a:t>
            </a:r>
            <a:r>
              <a:rPr sz="2800" spc="125" dirty="0">
                <a:latin typeface="Cambria" panose="02040503050406030204"/>
                <a:cs typeface="Cambria" panose="02040503050406030204"/>
              </a:rPr>
              <a:t> </a:t>
            </a:r>
            <a:r>
              <a:rPr sz="2800" dirty="0">
                <a:latin typeface="Cambria" panose="02040503050406030204"/>
                <a:cs typeface="Cambria" panose="02040503050406030204"/>
              </a:rPr>
              <a:t>that</a:t>
            </a:r>
            <a:r>
              <a:rPr sz="2800" spc="140" dirty="0">
                <a:latin typeface="Cambria" panose="02040503050406030204"/>
                <a:cs typeface="Cambria" panose="02040503050406030204"/>
              </a:rPr>
              <a:t> </a:t>
            </a:r>
            <a:r>
              <a:rPr sz="2800" dirty="0">
                <a:latin typeface="Cambria" panose="02040503050406030204"/>
                <a:cs typeface="Cambria" panose="02040503050406030204"/>
              </a:rPr>
              <a:t>can</a:t>
            </a:r>
            <a:r>
              <a:rPr sz="2800" spc="135" dirty="0">
                <a:latin typeface="Cambria" panose="02040503050406030204"/>
                <a:cs typeface="Cambria" panose="02040503050406030204"/>
              </a:rPr>
              <a:t> </a:t>
            </a:r>
            <a:r>
              <a:rPr sz="2800" dirty="0">
                <a:latin typeface="Cambria" panose="02040503050406030204"/>
                <a:cs typeface="Cambria" panose="02040503050406030204"/>
              </a:rPr>
              <a:t>be</a:t>
            </a:r>
            <a:r>
              <a:rPr sz="2800" spc="135" dirty="0">
                <a:latin typeface="Cambria" panose="02040503050406030204"/>
                <a:cs typeface="Cambria" panose="02040503050406030204"/>
              </a:rPr>
              <a:t> </a:t>
            </a:r>
            <a:r>
              <a:rPr sz="2800" spc="-10" dirty="0">
                <a:latin typeface="Cambria" panose="02040503050406030204"/>
                <a:cs typeface="Cambria" panose="02040503050406030204"/>
              </a:rPr>
              <a:t>inhaled 	</a:t>
            </a:r>
            <a:r>
              <a:rPr sz="2800" dirty="0">
                <a:latin typeface="Cambria" panose="02040503050406030204"/>
                <a:cs typeface="Cambria" panose="02040503050406030204"/>
              </a:rPr>
              <a:t>and</a:t>
            </a:r>
            <a:r>
              <a:rPr sz="2800" spc="-10" dirty="0">
                <a:latin typeface="Cambria" panose="02040503050406030204"/>
                <a:cs typeface="Cambria" panose="02040503050406030204"/>
              </a:rPr>
              <a:t> exhaled</a:t>
            </a:r>
            <a:endParaRPr sz="2800">
              <a:latin typeface="Cambria" panose="02040503050406030204"/>
              <a:cs typeface="Cambria" panose="02040503050406030204"/>
            </a:endParaRPr>
          </a:p>
          <a:p>
            <a:pPr marL="239395" marR="6350" indent="-227330" algn="just">
              <a:lnSpc>
                <a:spcPts val="2690"/>
              </a:lnSpc>
              <a:spcBef>
                <a:spcPts val="975"/>
              </a:spcBef>
              <a:buFont typeface="Arial MT"/>
              <a:buChar char="•"/>
              <a:tabLst>
                <a:tab pos="240665" algn="l"/>
              </a:tabLst>
            </a:pPr>
            <a:r>
              <a:rPr sz="2800" dirty="0">
                <a:latin typeface="Cambria" panose="02040503050406030204"/>
                <a:cs typeface="Cambria" panose="02040503050406030204"/>
              </a:rPr>
              <a:t>And</a:t>
            </a:r>
            <a:r>
              <a:rPr sz="2800" spc="400" dirty="0">
                <a:latin typeface="Cambria" panose="02040503050406030204"/>
                <a:cs typeface="Cambria" panose="02040503050406030204"/>
              </a:rPr>
              <a:t>   </a:t>
            </a:r>
            <a:r>
              <a:rPr sz="2800" dirty="0">
                <a:latin typeface="Cambria" panose="02040503050406030204"/>
                <a:cs typeface="Cambria" panose="02040503050406030204"/>
              </a:rPr>
              <a:t>used</a:t>
            </a:r>
            <a:r>
              <a:rPr sz="2800" spc="405" dirty="0">
                <a:latin typeface="Cambria" panose="02040503050406030204"/>
                <a:cs typeface="Cambria" panose="02040503050406030204"/>
              </a:rPr>
              <a:t>   </a:t>
            </a:r>
            <a:r>
              <a:rPr sz="2800" dirty="0">
                <a:latin typeface="Cambria" panose="02040503050406030204"/>
                <a:cs typeface="Cambria" panose="02040503050406030204"/>
              </a:rPr>
              <a:t>to</a:t>
            </a:r>
            <a:r>
              <a:rPr sz="2800" spc="405" dirty="0">
                <a:latin typeface="Cambria" panose="02040503050406030204"/>
                <a:cs typeface="Cambria" panose="02040503050406030204"/>
              </a:rPr>
              <a:t>   </a:t>
            </a:r>
            <a:r>
              <a:rPr sz="2800" dirty="0">
                <a:latin typeface="Cambria" panose="02040503050406030204"/>
                <a:cs typeface="Cambria" panose="02040503050406030204"/>
              </a:rPr>
              <a:t>diagnose</a:t>
            </a:r>
            <a:r>
              <a:rPr sz="2800" spc="400" dirty="0">
                <a:latin typeface="Cambria" panose="02040503050406030204"/>
                <a:cs typeface="Cambria" panose="02040503050406030204"/>
              </a:rPr>
              <a:t>   </a:t>
            </a:r>
            <a:r>
              <a:rPr sz="2800" dirty="0">
                <a:latin typeface="Cambria" panose="02040503050406030204"/>
                <a:cs typeface="Cambria" panose="02040503050406030204"/>
              </a:rPr>
              <a:t>asthma,</a:t>
            </a:r>
            <a:r>
              <a:rPr sz="2800" spc="405" dirty="0">
                <a:latin typeface="Cambria" panose="02040503050406030204"/>
                <a:cs typeface="Cambria" panose="02040503050406030204"/>
              </a:rPr>
              <a:t>   </a:t>
            </a:r>
            <a:r>
              <a:rPr sz="2800" spc="-10" dirty="0">
                <a:latin typeface="Cambria" panose="02040503050406030204"/>
                <a:cs typeface="Cambria" panose="02040503050406030204"/>
              </a:rPr>
              <a:t>chronic 	</a:t>
            </a:r>
            <a:r>
              <a:rPr sz="2800" dirty="0">
                <a:latin typeface="Cambria" panose="02040503050406030204"/>
                <a:cs typeface="Cambria" panose="02040503050406030204"/>
              </a:rPr>
              <a:t>obstructive</a:t>
            </a:r>
            <a:r>
              <a:rPr sz="2800" spc="400" dirty="0">
                <a:latin typeface="Cambria" panose="02040503050406030204"/>
                <a:cs typeface="Cambria" panose="02040503050406030204"/>
              </a:rPr>
              <a:t>  </a:t>
            </a:r>
            <a:r>
              <a:rPr sz="2800" dirty="0">
                <a:latin typeface="Cambria" panose="02040503050406030204"/>
                <a:cs typeface="Cambria" panose="02040503050406030204"/>
              </a:rPr>
              <a:t>pulmonary</a:t>
            </a:r>
            <a:r>
              <a:rPr sz="2800" spc="400" dirty="0">
                <a:latin typeface="Cambria" panose="02040503050406030204"/>
                <a:cs typeface="Cambria" panose="02040503050406030204"/>
              </a:rPr>
              <a:t>  </a:t>
            </a:r>
            <a:r>
              <a:rPr sz="2800" dirty="0">
                <a:latin typeface="Cambria" panose="02040503050406030204"/>
                <a:cs typeface="Cambria" panose="02040503050406030204"/>
              </a:rPr>
              <a:t>disease</a:t>
            </a:r>
            <a:r>
              <a:rPr sz="2800" spc="405" dirty="0">
                <a:latin typeface="Cambria" panose="02040503050406030204"/>
                <a:cs typeface="Cambria" panose="02040503050406030204"/>
              </a:rPr>
              <a:t>  </a:t>
            </a:r>
            <a:r>
              <a:rPr sz="2800" dirty="0">
                <a:latin typeface="Cambria" panose="02040503050406030204"/>
                <a:cs typeface="Cambria" panose="02040503050406030204"/>
              </a:rPr>
              <a:t>(COPD)</a:t>
            </a:r>
            <a:r>
              <a:rPr sz="2800" spc="395" dirty="0">
                <a:latin typeface="Cambria" panose="02040503050406030204"/>
                <a:cs typeface="Cambria" panose="02040503050406030204"/>
              </a:rPr>
              <a:t>  </a:t>
            </a:r>
            <a:r>
              <a:rPr sz="2800" spc="-25" dirty="0">
                <a:latin typeface="Cambria" panose="02040503050406030204"/>
                <a:cs typeface="Cambria" panose="02040503050406030204"/>
              </a:rPr>
              <a:t>and 	</a:t>
            </a:r>
            <a:r>
              <a:rPr sz="2800" dirty="0">
                <a:latin typeface="Cambria" panose="02040503050406030204"/>
                <a:cs typeface="Cambria" panose="02040503050406030204"/>
              </a:rPr>
              <a:t>other</a:t>
            </a:r>
            <a:r>
              <a:rPr sz="2800" spc="-80" dirty="0">
                <a:latin typeface="Cambria" panose="02040503050406030204"/>
                <a:cs typeface="Cambria" panose="02040503050406030204"/>
              </a:rPr>
              <a:t> </a:t>
            </a:r>
            <a:r>
              <a:rPr sz="2800" dirty="0">
                <a:latin typeface="Cambria" panose="02040503050406030204"/>
                <a:cs typeface="Cambria" panose="02040503050406030204"/>
              </a:rPr>
              <a:t>conditions</a:t>
            </a:r>
            <a:r>
              <a:rPr sz="2800" spc="-90" dirty="0">
                <a:latin typeface="Cambria" panose="02040503050406030204"/>
                <a:cs typeface="Cambria" panose="02040503050406030204"/>
              </a:rPr>
              <a:t> </a:t>
            </a:r>
            <a:r>
              <a:rPr sz="2800" dirty="0">
                <a:latin typeface="Cambria" panose="02040503050406030204"/>
                <a:cs typeface="Cambria" panose="02040503050406030204"/>
              </a:rPr>
              <a:t>that</a:t>
            </a:r>
            <a:r>
              <a:rPr sz="2800" spc="-85" dirty="0">
                <a:latin typeface="Cambria" panose="02040503050406030204"/>
                <a:cs typeface="Cambria" panose="02040503050406030204"/>
              </a:rPr>
              <a:t> </a:t>
            </a:r>
            <a:r>
              <a:rPr sz="2800" dirty="0">
                <a:latin typeface="Cambria" panose="02040503050406030204"/>
                <a:cs typeface="Cambria" panose="02040503050406030204"/>
              </a:rPr>
              <a:t>affect</a:t>
            </a:r>
            <a:r>
              <a:rPr sz="2800" spc="-95" dirty="0">
                <a:latin typeface="Cambria" panose="02040503050406030204"/>
                <a:cs typeface="Cambria" panose="02040503050406030204"/>
              </a:rPr>
              <a:t> </a:t>
            </a:r>
            <a:r>
              <a:rPr sz="2800" spc="-10" dirty="0">
                <a:latin typeface="Cambria" panose="02040503050406030204"/>
                <a:cs typeface="Cambria" panose="02040503050406030204"/>
              </a:rPr>
              <a:t>breathing.</a:t>
            </a:r>
            <a:endParaRPr sz="2800">
              <a:latin typeface="Cambria" panose="02040503050406030204"/>
              <a:cs typeface="Cambria" panose="02040503050406030204"/>
            </a:endParaRPr>
          </a:p>
        </p:txBody>
      </p:sp>
      <p:pic>
        <p:nvPicPr>
          <p:cNvPr id="4" name="object 4"/>
          <p:cNvPicPr/>
          <p:nvPr/>
        </p:nvPicPr>
        <p:blipFill>
          <a:blip r:embed="rId1" cstate="print"/>
          <a:stretch>
            <a:fillRect/>
          </a:stretch>
        </p:blipFill>
        <p:spPr>
          <a:xfrm>
            <a:off x="8628888" y="1834895"/>
            <a:ext cx="3121152" cy="316992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1999" cy="685799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862" y="411480"/>
            <a:ext cx="6146800" cy="372110"/>
          </a:xfrm>
          <a:prstGeom prst="rect">
            <a:avLst/>
          </a:prstGeom>
          <a:solidFill>
            <a:srgbClr val="FFFF00"/>
          </a:solidFill>
        </p:spPr>
        <p:txBody>
          <a:bodyPr vert="horz" wrap="square" lIns="0" tIns="0" rIns="0" bIns="0" rtlCol="0">
            <a:spAutoFit/>
          </a:bodyPr>
          <a:lstStyle/>
          <a:p>
            <a:pPr>
              <a:lnSpc>
                <a:spcPts val="2770"/>
              </a:lnSpc>
              <a:tabLst>
                <a:tab pos="2044700" algn="l"/>
                <a:tab pos="2522220" algn="l"/>
                <a:tab pos="3067685" algn="l"/>
                <a:tab pos="4662170" algn="l"/>
              </a:tabLst>
            </a:pPr>
            <a:r>
              <a:rPr sz="2400" b="1" u="sng" spc="-10" dirty="0">
                <a:uFill>
                  <a:solidFill>
                    <a:srgbClr val="000000"/>
                  </a:solidFill>
                </a:uFill>
                <a:latin typeface="Times New Roman" panose="02020603050405020304"/>
                <a:cs typeface="Times New Roman" panose="02020603050405020304"/>
              </a:rPr>
              <a:t>Requirements</a:t>
            </a:r>
            <a:r>
              <a:rPr sz="2400" b="1" u="sng" dirty="0">
                <a:uFill>
                  <a:solidFill>
                    <a:srgbClr val="000000"/>
                  </a:solidFill>
                </a:uFill>
                <a:latin typeface="Times New Roman" panose="02020603050405020304"/>
                <a:cs typeface="Times New Roman" panose="02020603050405020304"/>
              </a:rPr>
              <a:t>	</a:t>
            </a:r>
            <a:r>
              <a:rPr sz="2400" b="1" u="sng" spc="-25" dirty="0">
                <a:uFill>
                  <a:solidFill>
                    <a:srgbClr val="000000"/>
                  </a:solidFill>
                </a:uFill>
                <a:latin typeface="Times New Roman" panose="02020603050405020304"/>
                <a:cs typeface="Times New Roman" panose="02020603050405020304"/>
              </a:rPr>
              <a:t>of</a:t>
            </a:r>
            <a:r>
              <a:rPr sz="2400" b="1" u="sng" dirty="0">
                <a:uFill>
                  <a:solidFill>
                    <a:srgbClr val="000000"/>
                  </a:solidFill>
                </a:uFill>
                <a:latin typeface="Times New Roman" panose="02020603050405020304"/>
                <a:cs typeface="Times New Roman" panose="02020603050405020304"/>
              </a:rPr>
              <a:t>	</a:t>
            </a:r>
            <a:r>
              <a:rPr sz="2400" b="1" u="sng" spc="-25" dirty="0">
                <a:uFill>
                  <a:solidFill>
                    <a:srgbClr val="000000"/>
                  </a:solidFill>
                </a:uFill>
                <a:latin typeface="Times New Roman" panose="02020603050405020304"/>
                <a:cs typeface="Times New Roman" panose="02020603050405020304"/>
              </a:rPr>
              <a:t>an</a:t>
            </a:r>
            <a:r>
              <a:rPr sz="2400" b="1" u="sng" dirty="0">
                <a:uFill>
                  <a:solidFill>
                    <a:srgbClr val="000000"/>
                  </a:solidFill>
                </a:uFill>
                <a:latin typeface="Times New Roman" panose="02020603050405020304"/>
                <a:cs typeface="Times New Roman" panose="02020603050405020304"/>
              </a:rPr>
              <a:t>	</a:t>
            </a:r>
            <a:r>
              <a:rPr sz="2400" b="1" u="sng" spc="-10" dirty="0">
                <a:uFill>
                  <a:solidFill>
                    <a:srgbClr val="000000"/>
                  </a:solidFill>
                </a:uFill>
                <a:latin typeface="Times New Roman" panose="02020603050405020304"/>
                <a:cs typeface="Times New Roman" panose="02020603050405020304"/>
              </a:rPr>
              <a:t>acceptable</a:t>
            </a:r>
            <a:r>
              <a:rPr sz="2400" b="1" u="sng" dirty="0">
                <a:uFill>
                  <a:solidFill>
                    <a:srgbClr val="000000"/>
                  </a:solidFill>
                </a:uFill>
                <a:latin typeface="Times New Roman" panose="02020603050405020304"/>
                <a:cs typeface="Times New Roman" panose="02020603050405020304"/>
              </a:rPr>
              <a:t>	</a:t>
            </a:r>
            <a:r>
              <a:rPr sz="2400" b="1" u="sng" spc="-10" dirty="0">
                <a:uFill>
                  <a:solidFill>
                    <a:srgbClr val="000000"/>
                  </a:solidFill>
                </a:uFill>
                <a:latin typeface="Times New Roman" panose="02020603050405020304"/>
                <a:cs typeface="Times New Roman" panose="02020603050405020304"/>
              </a:rPr>
              <a:t>spirometer</a:t>
            </a:r>
            <a:endParaRPr sz="2400">
              <a:latin typeface="Times New Roman" panose="02020603050405020304"/>
              <a:cs typeface="Times New Roman" panose="02020603050405020304"/>
            </a:endParaRPr>
          </a:p>
        </p:txBody>
      </p:sp>
      <p:sp>
        <p:nvSpPr>
          <p:cNvPr id="3" name="object 3"/>
          <p:cNvSpPr txBox="1"/>
          <p:nvPr/>
        </p:nvSpPr>
        <p:spPr>
          <a:xfrm>
            <a:off x="269862" y="960119"/>
            <a:ext cx="520065" cy="372110"/>
          </a:xfrm>
          <a:prstGeom prst="rect">
            <a:avLst/>
          </a:prstGeom>
          <a:solidFill>
            <a:srgbClr val="FFFF00"/>
          </a:solidFill>
        </p:spPr>
        <p:txBody>
          <a:bodyPr vert="horz" wrap="square" lIns="0" tIns="0" rIns="0" bIns="0" rtlCol="0">
            <a:spAutoFit/>
          </a:bodyPr>
          <a:lstStyle/>
          <a:p>
            <a:pPr>
              <a:lnSpc>
                <a:spcPts val="2775"/>
              </a:lnSpc>
            </a:pPr>
            <a:r>
              <a:rPr sz="2400" b="1" u="sng" spc="-20" dirty="0">
                <a:uFill>
                  <a:solidFill>
                    <a:srgbClr val="000000"/>
                  </a:solidFill>
                </a:uFill>
                <a:latin typeface="Times New Roman" panose="02020603050405020304"/>
                <a:cs typeface="Times New Roman" panose="02020603050405020304"/>
              </a:rPr>
              <a:t>are:</a:t>
            </a:r>
            <a:endParaRPr sz="2400">
              <a:latin typeface="Times New Roman" panose="02020603050405020304"/>
              <a:cs typeface="Times New Roman" panose="02020603050405020304"/>
            </a:endParaRPr>
          </a:p>
        </p:txBody>
      </p:sp>
      <p:sp>
        <p:nvSpPr>
          <p:cNvPr id="4" name="object 4"/>
          <p:cNvSpPr txBox="1"/>
          <p:nvPr/>
        </p:nvSpPr>
        <p:spPr>
          <a:xfrm>
            <a:off x="257352" y="1300204"/>
            <a:ext cx="6099175" cy="1122680"/>
          </a:xfrm>
          <a:prstGeom prst="rect">
            <a:avLst/>
          </a:prstGeom>
        </p:spPr>
        <p:txBody>
          <a:bodyPr vert="horz" wrap="square" lIns="0" tIns="12065" rIns="0" bIns="0" rtlCol="0">
            <a:spAutoFit/>
          </a:bodyPr>
          <a:lstStyle/>
          <a:p>
            <a:pPr marL="12700" marR="5080" indent="187325">
              <a:lnSpc>
                <a:spcPct val="150000"/>
              </a:lnSpc>
              <a:spcBef>
                <a:spcPts val="95"/>
              </a:spcBef>
              <a:buChar char="•"/>
              <a:tabLst>
                <a:tab pos="200025" algn="l"/>
              </a:tabLst>
            </a:pPr>
            <a:r>
              <a:rPr sz="2400" dirty="0">
                <a:latin typeface="Times New Roman" panose="02020603050405020304"/>
                <a:cs typeface="Times New Roman" panose="02020603050405020304"/>
              </a:rPr>
              <a:t>Spirometers</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must</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be</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able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accumulate</a:t>
            </a:r>
            <a:r>
              <a:rPr sz="2400" spc="3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volume </a:t>
            </a:r>
            <a:r>
              <a:rPr sz="2400" dirty="0">
                <a:latin typeface="Times New Roman" panose="02020603050405020304"/>
                <a:cs typeface="Times New Roman" panose="02020603050405020304"/>
              </a:rPr>
              <a:t>for</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≥15</a:t>
            </a:r>
            <a:r>
              <a:rPr sz="2400" spc="-1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s.</a:t>
            </a:r>
            <a:endParaRPr sz="2400">
              <a:latin typeface="Times New Roman" panose="02020603050405020304"/>
              <a:cs typeface="Times New Roman" panose="02020603050405020304"/>
            </a:endParaRPr>
          </a:p>
        </p:txBody>
      </p:sp>
      <p:sp>
        <p:nvSpPr>
          <p:cNvPr id="5" name="object 5"/>
          <p:cNvSpPr txBox="1"/>
          <p:nvPr/>
        </p:nvSpPr>
        <p:spPr>
          <a:xfrm>
            <a:off x="269862" y="2630423"/>
            <a:ext cx="6148070" cy="338455"/>
          </a:xfrm>
          <a:prstGeom prst="rect">
            <a:avLst/>
          </a:prstGeom>
          <a:solidFill>
            <a:srgbClr val="FFFF00"/>
          </a:solidFill>
        </p:spPr>
        <p:txBody>
          <a:bodyPr vert="horz" wrap="square" lIns="0" tIns="0" rIns="0" bIns="0" rtlCol="0">
            <a:spAutoFit/>
          </a:bodyPr>
          <a:lstStyle/>
          <a:p>
            <a:pPr marL="231140" indent="-231140">
              <a:lnSpc>
                <a:spcPts val="2585"/>
              </a:lnSpc>
              <a:buChar char="•"/>
              <a:tabLst>
                <a:tab pos="231140" algn="l"/>
                <a:tab pos="4204970" algn="l"/>
              </a:tabLst>
            </a:pPr>
            <a:r>
              <a:rPr sz="2400" dirty="0">
                <a:latin typeface="Times New Roman" panose="02020603050405020304"/>
                <a:cs typeface="Times New Roman" panose="02020603050405020304"/>
              </a:rPr>
              <a:t>The</a:t>
            </a:r>
            <a:r>
              <a:rPr sz="2400" spc="385" dirty="0">
                <a:latin typeface="Times New Roman" panose="02020603050405020304"/>
                <a:cs typeface="Times New Roman" panose="02020603050405020304"/>
              </a:rPr>
              <a:t> </a:t>
            </a:r>
            <a:r>
              <a:rPr sz="2400" dirty="0">
                <a:latin typeface="Times New Roman" panose="02020603050405020304"/>
                <a:cs typeface="Times New Roman" panose="02020603050405020304"/>
              </a:rPr>
              <a:t>measuring</a:t>
            </a:r>
            <a:r>
              <a:rPr sz="2400" spc="375" dirty="0">
                <a:latin typeface="Times New Roman" panose="02020603050405020304"/>
                <a:cs typeface="Times New Roman" panose="02020603050405020304"/>
              </a:rPr>
              <a:t> </a:t>
            </a:r>
            <a:r>
              <a:rPr sz="2400" dirty="0">
                <a:latin typeface="Times New Roman" panose="02020603050405020304"/>
                <a:cs typeface="Times New Roman" panose="02020603050405020304"/>
              </a:rPr>
              <a:t>volume</a:t>
            </a:r>
            <a:r>
              <a:rPr sz="2400" spc="38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should</a:t>
            </a:r>
            <a:r>
              <a:rPr sz="2400" dirty="0">
                <a:latin typeface="Times New Roman" panose="02020603050405020304"/>
                <a:cs typeface="Times New Roman" panose="02020603050405020304"/>
              </a:rPr>
              <a:t>	be</a:t>
            </a:r>
            <a:r>
              <a:rPr sz="2400" spc="385" dirty="0">
                <a:latin typeface="Times New Roman" panose="02020603050405020304"/>
                <a:cs typeface="Times New Roman" panose="02020603050405020304"/>
              </a:rPr>
              <a:t> </a:t>
            </a:r>
            <a:r>
              <a:rPr sz="2400" dirty="0">
                <a:latin typeface="Times New Roman" panose="02020603050405020304"/>
                <a:cs typeface="Times New Roman" panose="02020603050405020304"/>
              </a:rPr>
              <a:t>≥8</a:t>
            </a:r>
            <a:r>
              <a:rPr sz="2400" spc="380" dirty="0">
                <a:latin typeface="Times New Roman" panose="02020603050405020304"/>
                <a:cs typeface="Times New Roman" panose="02020603050405020304"/>
              </a:rPr>
              <a:t> </a:t>
            </a:r>
            <a:r>
              <a:rPr sz="2400" dirty="0">
                <a:latin typeface="Times New Roman" panose="02020603050405020304"/>
                <a:cs typeface="Times New Roman" panose="02020603050405020304"/>
              </a:rPr>
              <a:t>L</a:t>
            </a:r>
            <a:r>
              <a:rPr sz="2400" spc="29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(body</a:t>
            </a:r>
            <a:endParaRPr sz="2400">
              <a:latin typeface="Times New Roman" panose="02020603050405020304"/>
              <a:cs typeface="Times New Roman" panose="02020603050405020304"/>
            </a:endParaRPr>
          </a:p>
        </p:txBody>
      </p:sp>
      <p:sp>
        <p:nvSpPr>
          <p:cNvPr id="6" name="object 6"/>
          <p:cNvSpPr txBox="1"/>
          <p:nvPr/>
        </p:nvSpPr>
        <p:spPr>
          <a:xfrm>
            <a:off x="269862" y="3154679"/>
            <a:ext cx="4507230" cy="372110"/>
          </a:xfrm>
          <a:prstGeom prst="rect">
            <a:avLst/>
          </a:prstGeom>
          <a:solidFill>
            <a:srgbClr val="FFFF00"/>
          </a:solidFill>
        </p:spPr>
        <p:txBody>
          <a:bodyPr vert="horz" wrap="square" lIns="0" tIns="0" rIns="0" bIns="0" rtlCol="0">
            <a:spAutoFit/>
          </a:bodyPr>
          <a:lstStyle/>
          <a:p>
            <a:pPr>
              <a:lnSpc>
                <a:spcPts val="2775"/>
              </a:lnSpc>
            </a:pPr>
            <a:r>
              <a:rPr sz="2400" dirty="0">
                <a:latin typeface="Times New Roman" panose="02020603050405020304"/>
                <a:cs typeface="Times New Roman" panose="02020603050405020304"/>
              </a:rPr>
              <a:t>temperature</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pressure,</a:t>
            </a:r>
            <a:r>
              <a:rPr sz="2400" spc="-3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saturated).</a:t>
            </a:r>
            <a:endParaRPr sz="2400">
              <a:latin typeface="Times New Roman" panose="02020603050405020304"/>
              <a:cs typeface="Times New Roman" panose="02020603050405020304"/>
            </a:endParaRPr>
          </a:p>
        </p:txBody>
      </p:sp>
      <p:sp>
        <p:nvSpPr>
          <p:cNvPr id="7" name="object 7"/>
          <p:cNvSpPr txBox="1"/>
          <p:nvPr/>
        </p:nvSpPr>
        <p:spPr>
          <a:xfrm>
            <a:off x="257352" y="3493978"/>
            <a:ext cx="6099175" cy="1123950"/>
          </a:xfrm>
          <a:prstGeom prst="rect">
            <a:avLst/>
          </a:prstGeom>
        </p:spPr>
        <p:txBody>
          <a:bodyPr vert="horz" wrap="square" lIns="0" tIns="196215" rIns="0" bIns="0" rtlCol="0">
            <a:spAutoFit/>
          </a:bodyPr>
          <a:lstStyle/>
          <a:p>
            <a:pPr marL="207010" indent="-194310">
              <a:lnSpc>
                <a:spcPct val="100000"/>
              </a:lnSpc>
              <a:spcBef>
                <a:spcPts val="1545"/>
              </a:spcBef>
              <a:buChar char="•"/>
              <a:tabLst>
                <a:tab pos="207010" algn="l"/>
              </a:tabLst>
            </a:pPr>
            <a:r>
              <a:rPr sz="2400" dirty="0">
                <a:latin typeface="Times New Roman" panose="02020603050405020304"/>
                <a:cs typeface="Times New Roman" panose="02020603050405020304"/>
              </a:rPr>
              <a:t>The</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accuracy</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reading</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should</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be</a:t>
            </a:r>
            <a:r>
              <a:rPr sz="2400" spc="90" dirty="0">
                <a:latin typeface="Times New Roman" panose="02020603050405020304"/>
                <a:cs typeface="Times New Roman" panose="02020603050405020304"/>
              </a:rPr>
              <a:t> </a:t>
            </a:r>
            <a:r>
              <a:rPr sz="2400" dirty="0">
                <a:latin typeface="Times New Roman" panose="02020603050405020304"/>
                <a:cs typeface="Times New Roman" panose="02020603050405020304"/>
              </a:rPr>
              <a:t>at</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least</a:t>
            </a:r>
            <a:r>
              <a:rPr sz="2400" spc="105" dirty="0">
                <a:latin typeface="Times New Roman" panose="02020603050405020304"/>
                <a:cs typeface="Times New Roman" panose="02020603050405020304"/>
              </a:rPr>
              <a:t> </a:t>
            </a:r>
            <a:r>
              <a:rPr sz="2400" spc="-25" dirty="0">
                <a:latin typeface="Calibri" panose="020F0502020204030204"/>
                <a:cs typeface="Calibri" panose="020F0502020204030204"/>
              </a:rPr>
              <a:t>±</a:t>
            </a:r>
            <a:r>
              <a:rPr sz="2400" spc="-25" dirty="0">
                <a:latin typeface="Times New Roman" panose="02020603050405020304"/>
                <a:cs typeface="Times New Roman" panose="02020603050405020304"/>
              </a:rPr>
              <a:t>3%</a:t>
            </a:r>
            <a:endParaRPr sz="2400">
              <a:latin typeface="Times New Roman" panose="02020603050405020304"/>
              <a:cs typeface="Times New Roman" panose="02020603050405020304"/>
            </a:endParaRPr>
          </a:p>
          <a:p>
            <a:pPr marL="12700">
              <a:lnSpc>
                <a:spcPct val="100000"/>
              </a:lnSpc>
              <a:spcBef>
                <a:spcPts val="1440"/>
              </a:spcBef>
            </a:pPr>
            <a:r>
              <a:rPr sz="2400" dirty="0">
                <a:latin typeface="Times New Roman" panose="02020603050405020304"/>
                <a:cs typeface="Times New Roman" panose="02020603050405020304"/>
              </a:rPr>
              <a:t>(or</a:t>
            </a:r>
            <a:r>
              <a:rPr sz="2400" spc="-20" dirty="0">
                <a:latin typeface="Times New Roman" panose="02020603050405020304"/>
                <a:cs typeface="Times New Roman" panose="02020603050405020304"/>
              </a:rPr>
              <a:t> </a:t>
            </a:r>
            <a:r>
              <a:rPr sz="2400" dirty="0">
                <a:latin typeface="Calibri" panose="020F0502020204030204"/>
                <a:cs typeface="Calibri" panose="020F0502020204030204"/>
              </a:rPr>
              <a:t>±</a:t>
            </a:r>
            <a:r>
              <a:rPr sz="2400" dirty="0">
                <a:latin typeface="Times New Roman" panose="02020603050405020304"/>
                <a:cs typeface="Times New Roman" panose="02020603050405020304"/>
              </a:rPr>
              <a:t>0.05</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L)</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with</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flows from</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0–14</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L</a:t>
            </a:r>
            <a:r>
              <a:rPr sz="2400" spc="-100" dirty="0">
                <a:latin typeface="Times New Roman" panose="02020603050405020304"/>
                <a:cs typeface="Times New Roman" panose="02020603050405020304"/>
              </a:rPr>
              <a:t> </a:t>
            </a:r>
            <a:r>
              <a:rPr sz="2400" dirty="0">
                <a:latin typeface="Times New Roman" panose="02020603050405020304"/>
                <a:cs typeface="Times New Roman" panose="02020603050405020304"/>
              </a:rPr>
              <a:t>per</a:t>
            </a:r>
            <a:r>
              <a:rPr sz="2400" spc="-15"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s.</a:t>
            </a:r>
            <a:endParaRPr sz="2400">
              <a:latin typeface="Times New Roman" panose="02020603050405020304"/>
              <a:cs typeface="Times New Roman" panose="02020603050405020304"/>
            </a:endParaRPr>
          </a:p>
        </p:txBody>
      </p:sp>
      <p:sp>
        <p:nvSpPr>
          <p:cNvPr id="8" name="object 8"/>
          <p:cNvSpPr txBox="1"/>
          <p:nvPr/>
        </p:nvSpPr>
        <p:spPr>
          <a:xfrm>
            <a:off x="257352" y="4775072"/>
            <a:ext cx="13271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a:t>
            </a:r>
            <a:endParaRPr sz="2400">
              <a:latin typeface="Arial MT"/>
              <a:cs typeface="Arial MT"/>
            </a:endParaRPr>
          </a:p>
        </p:txBody>
      </p:sp>
      <p:sp>
        <p:nvSpPr>
          <p:cNvPr id="9" name="object 9"/>
          <p:cNvSpPr txBox="1"/>
          <p:nvPr/>
        </p:nvSpPr>
        <p:spPr>
          <a:xfrm>
            <a:off x="556374" y="4824984"/>
            <a:ext cx="5860415" cy="338455"/>
          </a:xfrm>
          <a:prstGeom prst="rect">
            <a:avLst/>
          </a:prstGeom>
          <a:solidFill>
            <a:srgbClr val="FFFF00"/>
          </a:solidFill>
        </p:spPr>
        <p:txBody>
          <a:bodyPr vert="horz" wrap="square" lIns="0" tIns="0" rIns="0" bIns="0" rtlCol="0">
            <a:spAutoFit/>
          </a:bodyPr>
          <a:lstStyle/>
          <a:p>
            <a:pPr>
              <a:lnSpc>
                <a:spcPts val="2585"/>
              </a:lnSpc>
              <a:tabLst>
                <a:tab pos="612775" algn="l"/>
                <a:tab pos="1292225" algn="l"/>
                <a:tab pos="2630805" algn="l"/>
                <a:tab pos="3005455" algn="l"/>
                <a:tab pos="4023360" algn="l"/>
                <a:tab pos="4383405" algn="l"/>
                <a:tab pos="4825365" algn="l"/>
                <a:tab pos="5139055" algn="l"/>
                <a:tab pos="5668010" algn="l"/>
              </a:tabLst>
            </a:pPr>
            <a:r>
              <a:rPr sz="2400" spc="-25" dirty="0">
                <a:latin typeface="Times New Roman" panose="02020603050405020304"/>
                <a:cs typeface="Times New Roman" panose="02020603050405020304"/>
              </a:rPr>
              <a:t>The</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total</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resistance</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to</a:t>
            </a:r>
            <a:r>
              <a:rPr sz="24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airflow</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at</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14</a:t>
            </a:r>
            <a:r>
              <a:rPr sz="2400" dirty="0">
                <a:latin typeface="Times New Roman" panose="02020603050405020304"/>
                <a:cs typeface="Times New Roman" panose="02020603050405020304"/>
              </a:rPr>
              <a:t>	</a:t>
            </a:r>
            <a:r>
              <a:rPr sz="2400" spc="-50" dirty="0">
                <a:latin typeface="Times New Roman" panose="02020603050405020304"/>
                <a:cs typeface="Times New Roman" panose="02020603050405020304"/>
              </a:rPr>
              <a:t>L</a:t>
            </a:r>
            <a:r>
              <a:rPr sz="240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per</a:t>
            </a:r>
            <a:r>
              <a:rPr sz="2400" dirty="0">
                <a:latin typeface="Times New Roman" panose="02020603050405020304"/>
                <a:cs typeface="Times New Roman" panose="02020603050405020304"/>
              </a:rPr>
              <a:t>	</a:t>
            </a:r>
            <a:r>
              <a:rPr sz="2400" spc="-50" dirty="0">
                <a:latin typeface="Times New Roman" panose="02020603050405020304"/>
                <a:cs typeface="Times New Roman" panose="02020603050405020304"/>
              </a:rPr>
              <a:t>s</a:t>
            </a:r>
            <a:endParaRPr sz="2400">
              <a:latin typeface="Times New Roman" panose="02020603050405020304"/>
              <a:cs typeface="Times New Roman" panose="02020603050405020304"/>
            </a:endParaRPr>
          </a:p>
        </p:txBody>
      </p:sp>
      <p:sp>
        <p:nvSpPr>
          <p:cNvPr id="10" name="object 10"/>
          <p:cNvSpPr txBox="1"/>
          <p:nvPr/>
        </p:nvSpPr>
        <p:spPr>
          <a:xfrm>
            <a:off x="556374" y="5373585"/>
            <a:ext cx="5860415" cy="338455"/>
          </a:xfrm>
          <a:prstGeom prst="rect">
            <a:avLst/>
          </a:prstGeom>
          <a:solidFill>
            <a:srgbClr val="FFFF00"/>
          </a:solidFill>
        </p:spPr>
        <p:txBody>
          <a:bodyPr vert="horz" wrap="square" lIns="0" tIns="0" rIns="0" bIns="0" rtlCol="0">
            <a:spAutoFit/>
          </a:bodyPr>
          <a:lstStyle/>
          <a:p>
            <a:pPr>
              <a:lnSpc>
                <a:spcPts val="2590"/>
              </a:lnSpc>
            </a:pPr>
            <a:r>
              <a:rPr sz="2400" dirty="0">
                <a:latin typeface="Times New Roman" panose="02020603050405020304"/>
                <a:cs typeface="Times New Roman" panose="02020603050405020304"/>
              </a:rPr>
              <a:t>should</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be</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&lt;1.5</a:t>
            </a:r>
            <a:r>
              <a:rPr sz="2400" spc="120" dirty="0">
                <a:latin typeface="Times New Roman" panose="02020603050405020304"/>
                <a:cs typeface="Times New Roman" panose="02020603050405020304"/>
              </a:rPr>
              <a:t> </a:t>
            </a:r>
            <a:r>
              <a:rPr sz="2400" dirty="0">
                <a:latin typeface="Times New Roman" panose="02020603050405020304"/>
                <a:cs typeface="Times New Roman" panose="02020603050405020304"/>
              </a:rPr>
              <a:t>cmH2O</a:t>
            </a:r>
            <a:r>
              <a:rPr sz="2400" spc="125" dirty="0">
                <a:latin typeface="Times New Roman" panose="02020603050405020304"/>
                <a:cs typeface="Times New Roman" panose="02020603050405020304"/>
              </a:rPr>
              <a:t> </a:t>
            </a:r>
            <a:r>
              <a:rPr sz="2400" dirty="0">
                <a:latin typeface="Times New Roman" panose="02020603050405020304"/>
                <a:cs typeface="Times New Roman" panose="02020603050405020304"/>
              </a:rPr>
              <a:t>per</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L</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per</a:t>
            </a:r>
            <a:r>
              <a:rPr sz="2400" spc="125" dirty="0">
                <a:latin typeface="Times New Roman" panose="02020603050405020304"/>
                <a:cs typeface="Times New Roman" panose="02020603050405020304"/>
              </a:rPr>
              <a:t> </a:t>
            </a:r>
            <a:r>
              <a:rPr sz="2400" dirty="0">
                <a:latin typeface="Times New Roman" panose="02020603050405020304"/>
                <a:cs typeface="Times New Roman" panose="02020603050405020304"/>
              </a:rPr>
              <a:t>s</a:t>
            </a:r>
            <a:r>
              <a:rPr sz="2400" spc="120" dirty="0">
                <a:latin typeface="Times New Roman" panose="02020603050405020304"/>
                <a:cs typeface="Times New Roman" panose="02020603050405020304"/>
              </a:rPr>
              <a:t> </a:t>
            </a:r>
            <a:r>
              <a:rPr sz="2400" dirty="0">
                <a:latin typeface="Times New Roman" panose="02020603050405020304"/>
                <a:cs typeface="Times New Roman" panose="02020603050405020304"/>
              </a:rPr>
              <a:t>(&lt;0.15</a:t>
            </a:r>
            <a:r>
              <a:rPr sz="2400" spc="12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kPa</a:t>
            </a:r>
            <a:endParaRPr sz="2400">
              <a:latin typeface="Times New Roman" panose="02020603050405020304"/>
              <a:cs typeface="Times New Roman" panose="02020603050405020304"/>
            </a:endParaRPr>
          </a:p>
        </p:txBody>
      </p:sp>
      <p:sp>
        <p:nvSpPr>
          <p:cNvPr id="11" name="object 11"/>
          <p:cNvSpPr txBox="1"/>
          <p:nvPr/>
        </p:nvSpPr>
        <p:spPr>
          <a:xfrm>
            <a:off x="556374" y="5897841"/>
            <a:ext cx="1491615" cy="372110"/>
          </a:xfrm>
          <a:prstGeom prst="rect">
            <a:avLst/>
          </a:prstGeom>
          <a:solidFill>
            <a:srgbClr val="FFFF00"/>
          </a:solidFill>
        </p:spPr>
        <p:txBody>
          <a:bodyPr vert="horz" wrap="square" lIns="0" tIns="0" rIns="0" bIns="0" rtlCol="0">
            <a:spAutoFit/>
          </a:bodyPr>
          <a:lstStyle/>
          <a:p>
            <a:pPr>
              <a:lnSpc>
                <a:spcPts val="2780"/>
              </a:lnSpc>
            </a:pPr>
            <a:r>
              <a:rPr sz="2400" dirty="0">
                <a:latin typeface="Times New Roman" panose="02020603050405020304"/>
                <a:cs typeface="Times New Roman" panose="02020603050405020304"/>
              </a:rPr>
              <a:t>per</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L</a:t>
            </a:r>
            <a:r>
              <a:rPr sz="2400" spc="-90" dirty="0">
                <a:latin typeface="Times New Roman" panose="02020603050405020304"/>
                <a:cs typeface="Times New Roman" panose="02020603050405020304"/>
              </a:rPr>
              <a:t> </a:t>
            </a:r>
            <a:r>
              <a:rPr sz="2400" dirty="0">
                <a:latin typeface="Times New Roman" panose="02020603050405020304"/>
                <a:cs typeface="Times New Roman" panose="02020603050405020304"/>
              </a:rPr>
              <a:t>per</a:t>
            </a:r>
            <a:r>
              <a:rPr sz="2400" spc="-5"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s).</a:t>
            </a:r>
            <a:endParaRPr sz="2400">
              <a:latin typeface="Times New Roman" panose="02020603050405020304"/>
              <a:cs typeface="Times New Roman" panose="02020603050405020304"/>
            </a:endParaRPr>
          </a:p>
        </p:txBody>
      </p:sp>
      <p:pic>
        <p:nvPicPr>
          <p:cNvPr id="12" name="object 12"/>
          <p:cNvPicPr/>
          <p:nvPr/>
        </p:nvPicPr>
        <p:blipFill>
          <a:blip r:embed="rId1" cstate="print"/>
          <a:stretch>
            <a:fillRect/>
          </a:stretch>
        </p:blipFill>
        <p:spPr>
          <a:xfrm>
            <a:off x="6545580" y="601980"/>
            <a:ext cx="5468112" cy="541324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590" y="635000"/>
            <a:ext cx="11160760" cy="5763895"/>
          </a:xfrm>
          <a:prstGeom prst="rect">
            <a:avLst/>
          </a:prstGeom>
        </p:spPr>
        <p:txBody>
          <a:bodyPr vert="horz" wrap="square" lIns="0" tIns="12700" rIns="0" bIns="0" rtlCol="0">
            <a:noAutofit/>
          </a:bodyPr>
          <a:lstStyle/>
          <a:p>
            <a:pPr marL="12700" marR="871855" indent="-8255" algn="just">
              <a:lnSpc>
                <a:spcPct val="100000"/>
              </a:lnSpc>
              <a:spcBef>
                <a:spcPts val="100"/>
              </a:spcBef>
              <a:buClr>
                <a:srgbClr val="221F1F"/>
              </a:buClr>
              <a:buSzPct val="96000"/>
              <a:buFont typeface="Arial MT"/>
              <a:buChar char="•"/>
              <a:tabLst>
                <a:tab pos="118745" algn="l"/>
              </a:tabLst>
            </a:pPr>
            <a:r>
              <a:rPr sz="2000" dirty="0">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rib</a:t>
            </a:r>
            <a:r>
              <a:rPr sz="2000" b="1" spc="-45"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fractures</a:t>
            </a:r>
            <a:r>
              <a:rPr sz="2000" dirty="0">
                <a:solidFill>
                  <a:srgbClr val="221F1F"/>
                </a:solidFill>
                <a:latin typeface="Times New Roman" panose="02020603050405020304" pitchFamily="18" charset="0"/>
                <a:cs typeface="Times New Roman" panose="02020603050405020304" pitchFamily="18" charset="0"/>
              </a:rPr>
              <a:t>:</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Fracturing</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rib</a:t>
            </a:r>
            <a:r>
              <a:rPr sz="2000" spc="-2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can</a:t>
            </a:r>
            <a:r>
              <a:rPr sz="2000" spc="-2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lead</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to</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numerous</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lung</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complications</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such</a:t>
            </a:r>
            <a:r>
              <a:rPr sz="2000" spc="-25" dirty="0">
                <a:solidFill>
                  <a:srgbClr val="221F1F"/>
                </a:solidFill>
                <a:latin typeface="Times New Roman" panose="02020603050405020304" pitchFamily="18" charset="0"/>
                <a:cs typeface="Times New Roman" panose="02020603050405020304" pitchFamily="18" charset="0"/>
              </a:rPr>
              <a:t> as </a:t>
            </a:r>
            <a:r>
              <a:rPr sz="2000" dirty="0">
                <a:solidFill>
                  <a:srgbClr val="221F1F"/>
                </a:solidFill>
                <a:latin typeface="Times New Roman" panose="02020603050405020304" pitchFamily="18" charset="0"/>
                <a:cs typeface="Times New Roman" panose="02020603050405020304" pitchFamily="18" charset="0"/>
              </a:rPr>
              <a:t>pneumothorax,</a:t>
            </a:r>
            <a:r>
              <a:rPr sz="2000" spc="-9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lung</a:t>
            </a:r>
            <a:r>
              <a:rPr sz="2000" spc="-8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contusion,</a:t>
            </a:r>
            <a:r>
              <a:rPr sz="2000" spc="-8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and</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even</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respiratory</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failure.using</a:t>
            </a:r>
            <a:r>
              <a:rPr sz="2000" spc="-8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a:t>
            </a:r>
            <a:r>
              <a:rPr sz="2000" spc="-55"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incentive </a:t>
            </a:r>
            <a:r>
              <a:rPr sz="2000" dirty="0">
                <a:solidFill>
                  <a:srgbClr val="221F1F"/>
                </a:solidFill>
                <a:latin typeface="Times New Roman" panose="02020603050405020304" pitchFamily="18" charset="0"/>
                <a:cs typeface="Times New Roman" panose="02020603050405020304" pitchFamily="18" charset="0"/>
              </a:rPr>
              <a:t>spirometer</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can</a:t>
            </a:r>
            <a:r>
              <a:rPr sz="2000" spc="-2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help</a:t>
            </a:r>
            <a:r>
              <a:rPr sz="2000" spc="-1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reduce</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these</a:t>
            </a:r>
            <a:r>
              <a:rPr sz="2000" spc="-2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complications</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and</a:t>
            </a:r>
            <a:r>
              <a:rPr sz="2000" spc="-2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help</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the</a:t>
            </a:r>
            <a:r>
              <a:rPr sz="2000" spc="-2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lungs</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work</a:t>
            </a:r>
            <a:r>
              <a:rPr sz="2000" spc="-20"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better.</a:t>
            </a:r>
            <a:endParaRPr sz="2000" spc="-10" dirty="0">
              <a:solidFill>
                <a:srgbClr val="221F1F"/>
              </a:solidFill>
              <a:latin typeface="Times New Roman" panose="02020603050405020304" pitchFamily="18" charset="0"/>
              <a:cs typeface="Times New Roman" panose="02020603050405020304" pitchFamily="18" charset="0"/>
            </a:endParaRPr>
          </a:p>
          <a:p>
            <a:pPr marL="12700" marR="871855" indent="-8255" algn="just">
              <a:lnSpc>
                <a:spcPct val="100000"/>
              </a:lnSpc>
              <a:spcBef>
                <a:spcPts val="100"/>
              </a:spcBef>
              <a:buClr>
                <a:srgbClr val="221F1F"/>
              </a:buClr>
              <a:buSzPct val="96000"/>
              <a:buFont typeface="Arial MT"/>
              <a:buChar char="•"/>
              <a:tabLst>
                <a:tab pos="118745" algn="l"/>
              </a:tabLst>
            </a:pPr>
            <a:endParaRPr sz="2000">
              <a:latin typeface="Times New Roman" panose="02020603050405020304" pitchFamily="18" charset="0"/>
              <a:cs typeface="Times New Roman" panose="02020603050405020304" pitchFamily="18" charset="0"/>
            </a:endParaRPr>
          </a:p>
          <a:p>
            <a:pPr marL="12700" marR="222250" indent="-8255" algn="just">
              <a:lnSpc>
                <a:spcPct val="100000"/>
              </a:lnSpc>
              <a:buSzPct val="96000"/>
              <a:buFont typeface="Arial MT"/>
              <a:buChar char="•"/>
              <a:tabLst>
                <a:tab pos="118745" algn="l"/>
              </a:tabLst>
            </a:pPr>
            <a:r>
              <a:rPr sz="2000" b="1" dirty="0">
                <a:solidFill>
                  <a:srgbClr val="221F1F"/>
                </a:solidFill>
                <a:latin typeface="Times New Roman" panose="02020603050405020304" pitchFamily="18" charset="0"/>
                <a:cs typeface="Times New Roman" panose="02020603050405020304" pitchFamily="18" charset="0"/>
              </a:rPr>
              <a:t>	pneumonia</a:t>
            </a:r>
            <a:r>
              <a:rPr sz="2000" dirty="0">
                <a:solidFill>
                  <a:srgbClr val="221F1F"/>
                </a:solidFill>
                <a:latin typeface="Times New Roman" panose="02020603050405020304" pitchFamily="18" charset="0"/>
                <a:cs typeface="Times New Roman" panose="02020603050405020304" pitchFamily="18" charset="0"/>
              </a:rPr>
              <a:t>:</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Incentive</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spirometry</a:t>
            </a:r>
            <a:r>
              <a:rPr sz="2000" spc="-7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is</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commonly</a:t>
            </a:r>
            <a:r>
              <a:rPr sz="2000" spc="-8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used</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to</a:t>
            </a:r>
            <a:r>
              <a:rPr sz="2000" spc="-7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break</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up</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mucus</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buildup</a:t>
            </a:r>
            <a:r>
              <a:rPr sz="2000" spc="-75" dirty="0">
                <a:solidFill>
                  <a:srgbClr val="221F1F"/>
                </a:solidFill>
                <a:latin typeface="Times New Roman" panose="02020603050405020304" pitchFamily="18" charset="0"/>
                <a:cs typeface="Times New Roman" panose="02020603050405020304" pitchFamily="18" charset="0"/>
              </a:rPr>
              <a:t> </a:t>
            </a:r>
            <a:r>
              <a:rPr sz="2000" spc="-20" dirty="0">
                <a:solidFill>
                  <a:srgbClr val="221F1F"/>
                </a:solidFill>
                <a:latin typeface="Times New Roman" panose="02020603050405020304" pitchFamily="18" charset="0"/>
                <a:cs typeface="Times New Roman" panose="02020603050405020304" pitchFamily="18" charset="0"/>
              </a:rPr>
              <a:t>that </a:t>
            </a:r>
            <a:r>
              <a:rPr sz="2000" dirty="0">
                <a:solidFill>
                  <a:srgbClr val="221F1F"/>
                </a:solidFill>
                <a:latin typeface="Times New Roman" panose="02020603050405020304" pitchFamily="18" charset="0"/>
                <a:cs typeface="Times New Roman" panose="02020603050405020304" pitchFamily="18" charset="0"/>
              </a:rPr>
              <a:t>builds</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up</a:t>
            </a:r>
            <a:r>
              <a:rPr sz="2000" spc="-1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in</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the</a:t>
            </a:r>
            <a:r>
              <a:rPr sz="2000" spc="-1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lungs</a:t>
            </a:r>
            <a:r>
              <a:rPr sz="2000" spc="-2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in</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people</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with</a:t>
            </a:r>
            <a:r>
              <a:rPr sz="2000" spc="10" dirty="0">
                <a:solidFill>
                  <a:srgbClr val="221F1F"/>
                </a:solidFill>
                <a:latin typeface="Times New Roman" panose="02020603050405020304" pitchFamily="18" charset="0"/>
                <a:cs typeface="Times New Roman" panose="02020603050405020304" pitchFamily="18" charset="0"/>
              </a:rPr>
              <a:t> </a:t>
            </a:r>
            <a:r>
              <a:rPr sz="2000" u="sng" spc="-1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1"/>
              </a:rPr>
              <a:t>pneumonia</a:t>
            </a:r>
            <a:r>
              <a:rPr sz="2000" spc="-10" dirty="0">
                <a:solidFill>
                  <a:srgbClr val="221F1F"/>
                </a:solidFill>
                <a:latin typeface="Times New Roman" panose="02020603050405020304" pitchFamily="18" charset="0"/>
                <a:cs typeface="Times New Roman" panose="02020603050405020304" pitchFamily="18" charset="0"/>
              </a:rPr>
              <a:t>.</a:t>
            </a:r>
            <a:endParaRPr sz="2000" spc="-10" dirty="0">
              <a:solidFill>
                <a:srgbClr val="221F1F"/>
              </a:solidFill>
              <a:latin typeface="Times New Roman" panose="02020603050405020304" pitchFamily="18" charset="0"/>
              <a:cs typeface="Times New Roman" panose="02020603050405020304" pitchFamily="18" charset="0"/>
            </a:endParaRPr>
          </a:p>
          <a:p>
            <a:pPr marL="12700" marR="222250" indent="-8255" algn="just">
              <a:lnSpc>
                <a:spcPct val="100000"/>
              </a:lnSpc>
              <a:buSzPct val="96000"/>
              <a:buFont typeface="Arial MT"/>
              <a:buChar char="•"/>
              <a:tabLst>
                <a:tab pos="118745" algn="l"/>
              </a:tabLst>
            </a:pPr>
            <a:endParaRPr sz="2000">
              <a:latin typeface="Times New Roman" panose="02020603050405020304" pitchFamily="18" charset="0"/>
              <a:cs typeface="Times New Roman" panose="02020603050405020304" pitchFamily="18" charset="0"/>
            </a:endParaRPr>
          </a:p>
          <a:p>
            <a:pPr marL="118745" indent="-114300" algn="just">
              <a:lnSpc>
                <a:spcPct val="100000"/>
              </a:lnSpc>
              <a:buSzPct val="96000"/>
              <a:buFont typeface="Arial MT"/>
              <a:buChar char="•"/>
              <a:tabLst>
                <a:tab pos="118745" algn="l"/>
              </a:tabLst>
            </a:pPr>
            <a:r>
              <a:rPr sz="2000" b="1" dirty="0">
                <a:solidFill>
                  <a:srgbClr val="221F1F"/>
                </a:solidFill>
                <a:latin typeface="Times New Roman" panose="02020603050405020304" pitchFamily="18" charset="0"/>
                <a:cs typeface="Times New Roman" panose="02020603050405020304" pitchFamily="18" charset="0"/>
              </a:rPr>
              <a:t>chronic</a:t>
            </a:r>
            <a:r>
              <a:rPr sz="2000" b="1" spc="-50"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obstructive</a:t>
            </a:r>
            <a:r>
              <a:rPr sz="2000" b="1" spc="-40"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pulmonary</a:t>
            </a:r>
            <a:r>
              <a:rPr sz="2000" b="1" spc="-50"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disease</a:t>
            </a:r>
            <a:r>
              <a:rPr sz="2000" b="1" spc="-50"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(COPD).</a:t>
            </a:r>
            <a:r>
              <a:rPr sz="2000" b="1" spc="-10"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2"/>
              </a:rPr>
              <a:t>COPD</a:t>
            </a:r>
            <a:r>
              <a:rPr sz="2000" spc="-55" dirty="0">
                <a:solidFill>
                  <a:srgbClr val="0462C1"/>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is</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group</a:t>
            </a:r>
            <a:r>
              <a:rPr sz="2000" spc="-8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of</a:t>
            </a:r>
            <a:r>
              <a:rPr sz="2000" spc="-65"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respiratory</a:t>
            </a:r>
            <a:r>
              <a:rPr lang="en-IN" sz="2000" spc="-1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disorders</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that</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are</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most</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commonly</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caused</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by</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smoking.</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There’s</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no</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current</a:t>
            </a:r>
            <a:r>
              <a:rPr sz="2000" spc="-40"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cure, </a:t>
            </a:r>
            <a:r>
              <a:rPr sz="2000" dirty="0">
                <a:solidFill>
                  <a:srgbClr val="221F1F"/>
                </a:solidFill>
                <a:latin typeface="Times New Roman" panose="02020603050405020304" pitchFamily="18" charset="0"/>
                <a:cs typeface="Times New Roman" panose="02020603050405020304" pitchFamily="18" charset="0"/>
              </a:rPr>
              <a:t>but</a:t>
            </a:r>
            <a:r>
              <a:rPr sz="2000" spc="-40"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3"/>
              </a:rPr>
              <a:t>quitting</a:t>
            </a:r>
            <a:r>
              <a:rPr sz="2000" u="sng" spc="-5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3"/>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3"/>
              </a:rPr>
              <a:t>smoking</a:t>
            </a:r>
            <a:r>
              <a:rPr sz="2000" dirty="0">
                <a:solidFill>
                  <a:srgbClr val="221F1F"/>
                </a:solidFill>
                <a:latin typeface="Times New Roman" panose="02020603050405020304" pitchFamily="18" charset="0"/>
                <a:cs typeface="Times New Roman" panose="02020603050405020304" pitchFamily="18" charset="0"/>
              </a:rPr>
              <a:t>,</a:t>
            </a:r>
            <a:r>
              <a:rPr sz="2000" spc="-50"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4"/>
              </a:rPr>
              <a:t>using</a:t>
            </a:r>
            <a:r>
              <a:rPr sz="2000" u="sng" spc="-25"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4"/>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4"/>
              </a:rPr>
              <a:t>a</a:t>
            </a:r>
            <a:r>
              <a:rPr sz="2000" u="sng" spc="-35"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4"/>
              </a:rPr>
              <a:t> </a:t>
            </a:r>
            <a:r>
              <a:rPr sz="2000" u="sng" spc="-25"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4"/>
              </a:rPr>
              <a:t>spirometer</a:t>
            </a:r>
            <a:r>
              <a:rPr sz="2000" spc="-25" dirty="0">
                <a:solidFill>
                  <a:srgbClr val="221F1F"/>
                </a:solidFill>
                <a:latin typeface="Times New Roman" panose="02020603050405020304" pitchFamily="18" charset="0"/>
                <a:cs typeface="Times New Roman" panose="02020603050405020304" pitchFamily="18" charset="0"/>
              </a:rPr>
              <a:t>,</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and</a:t>
            </a:r>
            <a:r>
              <a:rPr sz="2000" spc="-2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following</a:t>
            </a:r>
            <a:r>
              <a:rPr sz="2000" spc="-6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a:t>
            </a:r>
            <a:r>
              <a:rPr sz="2000" spc="-25"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5"/>
              </a:rPr>
              <a:t>exercise</a:t>
            </a:r>
            <a:r>
              <a:rPr sz="2000" spc="-15" dirty="0">
                <a:solidFill>
                  <a:srgbClr val="0462C1"/>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plan</a:t>
            </a:r>
            <a:r>
              <a:rPr sz="2000" spc="-2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can</a:t>
            </a:r>
            <a:r>
              <a:rPr sz="2000" spc="-30" dirty="0">
                <a:solidFill>
                  <a:srgbClr val="221F1F"/>
                </a:solidFill>
                <a:latin typeface="Times New Roman" panose="02020603050405020304" pitchFamily="18" charset="0"/>
                <a:cs typeface="Times New Roman" panose="02020603050405020304" pitchFamily="18" charset="0"/>
              </a:rPr>
              <a:t> </a:t>
            </a:r>
            <a:r>
              <a:rPr sz="2000" spc="-20" dirty="0">
                <a:solidFill>
                  <a:srgbClr val="221F1F"/>
                </a:solidFill>
                <a:latin typeface="Times New Roman" panose="02020603050405020304" pitchFamily="18" charset="0"/>
                <a:cs typeface="Times New Roman" panose="02020603050405020304" pitchFamily="18" charset="0"/>
              </a:rPr>
              <a:t>help </a:t>
            </a:r>
            <a:r>
              <a:rPr sz="2000" dirty="0">
                <a:solidFill>
                  <a:srgbClr val="221F1F"/>
                </a:solidFill>
                <a:latin typeface="Times New Roman" panose="02020603050405020304" pitchFamily="18" charset="0"/>
                <a:cs typeface="Times New Roman" panose="02020603050405020304" pitchFamily="18" charset="0"/>
              </a:rPr>
              <a:t>manage</a:t>
            </a:r>
            <a:r>
              <a:rPr sz="2000" spc="-5"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symptoms.</a:t>
            </a:r>
            <a:endParaRPr sz="2000" spc="-10" dirty="0">
              <a:solidFill>
                <a:srgbClr val="221F1F"/>
              </a:solidFill>
              <a:latin typeface="Times New Roman" panose="02020603050405020304" pitchFamily="18" charset="0"/>
              <a:cs typeface="Times New Roman" panose="02020603050405020304" pitchFamily="18" charset="0"/>
            </a:endParaRPr>
          </a:p>
          <a:p>
            <a:pPr marL="12700" marR="928370" algn="just">
              <a:lnSpc>
                <a:spcPct val="100000"/>
              </a:lnSpc>
            </a:pPr>
            <a:endParaRPr sz="2000">
              <a:latin typeface="Times New Roman" panose="02020603050405020304" pitchFamily="18" charset="0"/>
              <a:cs typeface="Times New Roman" panose="02020603050405020304" pitchFamily="18" charset="0"/>
            </a:endParaRPr>
          </a:p>
          <a:p>
            <a:pPr marL="12700" marR="5080" indent="-8255" algn="just">
              <a:lnSpc>
                <a:spcPct val="100000"/>
              </a:lnSpc>
              <a:spcBef>
                <a:spcPts val="5"/>
              </a:spcBef>
              <a:buSzPct val="96000"/>
              <a:buFont typeface="Arial MT"/>
              <a:buChar char="•"/>
              <a:tabLst>
                <a:tab pos="118745" algn="l"/>
              </a:tabLst>
            </a:pPr>
            <a:r>
              <a:rPr sz="2000" b="1" dirty="0">
                <a:solidFill>
                  <a:srgbClr val="221F1F"/>
                </a:solidFill>
                <a:latin typeface="Times New Roman" panose="02020603050405020304" pitchFamily="18" charset="0"/>
                <a:cs typeface="Times New Roman" panose="02020603050405020304" pitchFamily="18" charset="0"/>
              </a:rPr>
              <a:t>	cystic</a:t>
            </a:r>
            <a:r>
              <a:rPr sz="2000" b="1" spc="-45"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fibrosis</a:t>
            </a:r>
            <a:r>
              <a:rPr sz="2000" dirty="0">
                <a:solidFill>
                  <a:srgbClr val="221F1F"/>
                </a:solidFill>
                <a:latin typeface="Times New Roman" panose="02020603050405020304" pitchFamily="18" charset="0"/>
                <a:cs typeface="Times New Roman" panose="02020603050405020304" pitchFamily="18" charset="0"/>
              </a:rPr>
              <a:t>:</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People</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with</a:t>
            </a:r>
            <a:r>
              <a:rPr sz="2000" spc="-45"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6"/>
              </a:rPr>
              <a:t>cystic</a:t>
            </a:r>
            <a:r>
              <a:rPr sz="2000" u="sng" spc="-4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6"/>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6"/>
              </a:rPr>
              <a:t>fibrosis</a:t>
            </a:r>
            <a:r>
              <a:rPr sz="2000" spc="-45" dirty="0">
                <a:solidFill>
                  <a:srgbClr val="0462C1"/>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might</a:t>
            </a:r>
            <a:r>
              <a:rPr sz="2000" spc="-7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benefit</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from</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using</a:t>
            </a:r>
            <a:r>
              <a:rPr sz="2000" spc="-6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a:t>
            </a:r>
            <a:r>
              <a:rPr sz="2000" spc="-55"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incentive </a:t>
            </a:r>
            <a:r>
              <a:rPr sz="2000" dirty="0">
                <a:solidFill>
                  <a:srgbClr val="221F1F"/>
                </a:solidFill>
                <a:latin typeface="Times New Roman" panose="02020603050405020304" pitchFamily="18" charset="0"/>
                <a:cs typeface="Times New Roman" panose="02020603050405020304" pitchFamily="18" charset="0"/>
              </a:rPr>
              <a:t>spirometer</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to</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clear</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fluid</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buildup.</a:t>
            </a:r>
            <a:r>
              <a:rPr sz="2000" spc="-7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a:t>
            </a:r>
            <a:r>
              <a:rPr sz="2000" spc="-25"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7"/>
              </a:rPr>
              <a:t>2015</a:t>
            </a:r>
            <a:r>
              <a:rPr sz="2000" u="sng" spc="-25"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7"/>
              </a:rPr>
              <a:t> </a:t>
            </a:r>
            <a:r>
              <a:rPr sz="2000" u="sng" spc="-1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7"/>
              </a:rPr>
              <a:t>studyTrusted</a:t>
            </a:r>
            <a:r>
              <a:rPr sz="2000" u="sng" spc="-55"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7"/>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7"/>
              </a:rPr>
              <a:t>Source</a:t>
            </a:r>
            <a:r>
              <a:rPr sz="2000" spc="-35" dirty="0">
                <a:solidFill>
                  <a:srgbClr val="0462C1"/>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found</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that</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spirometry</a:t>
            </a:r>
            <a:r>
              <a:rPr sz="2000" spc="-60" dirty="0">
                <a:solidFill>
                  <a:srgbClr val="221F1F"/>
                </a:solidFill>
                <a:latin typeface="Times New Roman" panose="02020603050405020304" pitchFamily="18" charset="0"/>
                <a:cs typeface="Times New Roman" panose="02020603050405020304" pitchFamily="18" charset="0"/>
              </a:rPr>
              <a:t> </a:t>
            </a:r>
            <a:r>
              <a:rPr sz="2000" spc="-25" dirty="0">
                <a:solidFill>
                  <a:srgbClr val="221F1F"/>
                </a:solidFill>
                <a:latin typeface="Times New Roman" panose="02020603050405020304" pitchFamily="18" charset="0"/>
                <a:cs typeface="Times New Roman" panose="02020603050405020304" pitchFamily="18" charset="0"/>
              </a:rPr>
              <a:t>has </a:t>
            </a:r>
            <a:r>
              <a:rPr sz="2000" dirty="0">
                <a:solidFill>
                  <a:srgbClr val="221F1F"/>
                </a:solidFill>
                <a:latin typeface="Times New Roman" panose="02020603050405020304" pitchFamily="18" charset="0"/>
                <a:cs typeface="Times New Roman" panose="02020603050405020304" pitchFamily="18" charset="0"/>
              </a:rPr>
              <a:t>the</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potential</a:t>
            </a:r>
            <a:r>
              <a:rPr sz="2000" spc="-5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to</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reduce</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pressure</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in</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the</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chest</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cavity</a:t>
            </a:r>
            <a:r>
              <a:rPr sz="2000" spc="-2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and</a:t>
            </a:r>
            <a:r>
              <a:rPr sz="2000" spc="-3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lower</a:t>
            </a:r>
            <a:r>
              <a:rPr sz="2000" spc="-4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the</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chance</a:t>
            </a:r>
            <a:r>
              <a:rPr sz="2000" spc="-35" dirty="0">
                <a:solidFill>
                  <a:srgbClr val="221F1F"/>
                </a:solidFill>
                <a:latin typeface="Times New Roman" panose="02020603050405020304" pitchFamily="18" charset="0"/>
                <a:cs typeface="Times New Roman" panose="02020603050405020304" pitchFamily="18" charset="0"/>
              </a:rPr>
              <a:t> </a:t>
            </a:r>
            <a:r>
              <a:rPr sz="2000" spc="-25" dirty="0">
                <a:solidFill>
                  <a:srgbClr val="221F1F"/>
                </a:solidFill>
                <a:latin typeface="Times New Roman" panose="02020603050405020304" pitchFamily="18" charset="0"/>
                <a:cs typeface="Times New Roman" panose="02020603050405020304" pitchFamily="18" charset="0"/>
              </a:rPr>
              <a:t>of</a:t>
            </a:r>
            <a:r>
              <a:rPr lang="en-IN" sz="2000" spc="-2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central</a:t>
            </a:r>
            <a:r>
              <a:rPr sz="2000" spc="-100"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8"/>
              </a:rPr>
              <a:t>airway</a:t>
            </a:r>
            <a:r>
              <a:rPr sz="2000" u="sng" spc="-75"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8"/>
              </a:rPr>
              <a:t> </a:t>
            </a:r>
            <a:r>
              <a:rPr sz="2000" u="sng" spc="-1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8"/>
              </a:rPr>
              <a:t>collapse</a:t>
            </a:r>
            <a:r>
              <a:rPr sz="2000" spc="-10" dirty="0">
                <a:solidFill>
                  <a:srgbClr val="221F1F"/>
                </a:solidFill>
                <a:latin typeface="Times New Roman" panose="02020603050405020304" pitchFamily="18" charset="0"/>
                <a:cs typeface="Times New Roman" panose="02020603050405020304" pitchFamily="18" charset="0"/>
              </a:rPr>
              <a:t>.</a:t>
            </a:r>
            <a:endParaRPr sz="2000" spc="-10" dirty="0">
              <a:solidFill>
                <a:srgbClr val="221F1F"/>
              </a:solidFill>
              <a:latin typeface="Times New Roman" panose="02020603050405020304" pitchFamily="18" charset="0"/>
              <a:cs typeface="Times New Roman" panose="02020603050405020304" pitchFamily="18" charset="0"/>
            </a:endParaRPr>
          </a:p>
          <a:p>
            <a:pPr marL="12700" algn="just">
              <a:lnSpc>
                <a:spcPct val="100000"/>
              </a:lnSpc>
            </a:pPr>
            <a:endParaRPr sz="2000">
              <a:latin typeface="Times New Roman" panose="02020603050405020304" pitchFamily="18" charset="0"/>
              <a:cs typeface="Times New Roman" panose="02020603050405020304" pitchFamily="18" charset="0"/>
            </a:endParaRPr>
          </a:p>
          <a:p>
            <a:pPr marL="12700" marR="216535" indent="-8255" algn="just">
              <a:lnSpc>
                <a:spcPct val="100000"/>
              </a:lnSpc>
              <a:buSzPct val="96000"/>
              <a:buFont typeface="Arial MT"/>
              <a:buChar char="•"/>
              <a:tabLst>
                <a:tab pos="118745" algn="l"/>
              </a:tabLst>
            </a:pPr>
            <a:r>
              <a:rPr sz="2000" b="1" dirty="0">
                <a:solidFill>
                  <a:srgbClr val="221F1F"/>
                </a:solidFill>
                <a:latin typeface="Times New Roman" panose="02020603050405020304" pitchFamily="18" charset="0"/>
                <a:cs typeface="Times New Roman" panose="02020603050405020304" pitchFamily="18" charset="0"/>
              </a:rPr>
              <a:t>	other</a:t>
            </a:r>
            <a:r>
              <a:rPr sz="2000" b="1" spc="-45" dirty="0">
                <a:solidFill>
                  <a:srgbClr val="221F1F"/>
                </a:solidFill>
                <a:latin typeface="Times New Roman" panose="02020603050405020304" pitchFamily="18" charset="0"/>
                <a:cs typeface="Times New Roman" panose="02020603050405020304" pitchFamily="18" charset="0"/>
              </a:rPr>
              <a:t> </a:t>
            </a:r>
            <a:r>
              <a:rPr sz="2000" b="1" dirty="0">
                <a:solidFill>
                  <a:srgbClr val="221F1F"/>
                </a:solidFill>
                <a:latin typeface="Times New Roman" panose="02020603050405020304" pitchFamily="18" charset="0"/>
                <a:cs typeface="Times New Roman" panose="02020603050405020304" pitchFamily="18" charset="0"/>
              </a:rPr>
              <a:t>conditions</a:t>
            </a:r>
            <a:r>
              <a:rPr sz="2000" dirty="0">
                <a:solidFill>
                  <a:srgbClr val="221F1F"/>
                </a:solidFill>
                <a:latin typeface="Times New Roman" panose="02020603050405020304" pitchFamily="18" charset="0"/>
                <a:cs typeface="Times New Roman" panose="02020603050405020304" pitchFamily="18" charset="0"/>
              </a:rPr>
              <a:t>:</a:t>
            </a:r>
            <a:r>
              <a:rPr sz="2000" spc="-1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doctor</a:t>
            </a:r>
            <a:r>
              <a:rPr sz="2000" spc="-7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may</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also</a:t>
            </a:r>
            <a:r>
              <a:rPr sz="2000" spc="-4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recommend</a:t>
            </a:r>
            <a:r>
              <a:rPr sz="2000" spc="-6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an</a:t>
            </a:r>
            <a:r>
              <a:rPr sz="2000" spc="-5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incentive</a:t>
            </a:r>
            <a:r>
              <a:rPr sz="2000" spc="-6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spirometer</a:t>
            </a:r>
            <a:r>
              <a:rPr sz="2000" spc="-6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for</a:t>
            </a:r>
            <a:r>
              <a:rPr sz="2000" spc="-60" dirty="0">
                <a:solidFill>
                  <a:srgbClr val="221F1F"/>
                </a:solidFill>
                <a:latin typeface="Times New Roman" panose="02020603050405020304" pitchFamily="18" charset="0"/>
                <a:cs typeface="Times New Roman" panose="02020603050405020304" pitchFamily="18" charset="0"/>
              </a:rPr>
              <a:t> </a:t>
            </a:r>
            <a:r>
              <a:rPr sz="2000" spc="-10" dirty="0">
                <a:solidFill>
                  <a:srgbClr val="221F1F"/>
                </a:solidFill>
                <a:latin typeface="Times New Roman" panose="02020603050405020304" pitchFamily="18" charset="0"/>
                <a:cs typeface="Times New Roman" panose="02020603050405020304" pitchFamily="18" charset="0"/>
              </a:rPr>
              <a:t>people </a:t>
            </a:r>
            <a:r>
              <a:rPr sz="2000" dirty="0">
                <a:solidFill>
                  <a:srgbClr val="221F1F"/>
                </a:solidFill>
                <a:latin typeface="Times New Roman" panose="02020603050405020304" pitchFamily="18" charset="0"/>
                <a:cs typeface="Times New Roman" panose="02020603050405020304" pitchFamily="18" charset="0"/>
              </a:rPr>
              <a:t>with</a:t>
            </a:r>
            <a:r>
              <a:rPr sz="2000" spc="-45"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9"/>
              </a:rPr>
              <a:t>sickle</a:t>
            </a:r>
            <a:r>
              <a:rPr sz="2000" u="sng" spc="-4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9"/>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9"/>
              </a:rPr>
              <a:t>cell</a:t>
            </a:r>
            <a:r>
              <a:rPr sz="2000" u="sng" spc="-4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9"/>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9"/>
              </a:rPr>
              <a:t>anemia</a:t>
            </a:r>
            <a:r>
              <a:rPr sz="2000" dirty="0">
                <a:solidFill>
                  <a:srgbClr val="221F1F"/>
                </a:solidFill>
                <a:latin typeface="Times New Roman" panose="02020603050405020304" pitchFamily="18" charset="0"/>
                <a:cs typeface="Times New Roman" panose="02020603050405020304" pitchFamily="18" charset="0"/>
              </a:rPr>
              <a:t>,</a:t>
            </a:r>
            <a:r>
              <a:rPr sz="2000" spc="-50" dirty="0">
                <a:solidFill>
                  <a:srgbClr val="221F1F"/>
                </a:solidFill>
                <a:latin typeface="Times New Roman" panose="02020603050405020304" pitchFamily="18" charset="0"/>
                <a:cs typeface="Times New Roman" panose="02020603050405020304" pitchFamily="18" charset="0"/>
              </a:rPr>
              <a:t> </a:t>
            </a:r>
            <a:r>
              <a:rPr sz="2000" u="sng"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10"/>
              </a:rPr>
              <a:t>asthma</a:t>
            </a:r>
            <a:r>
              <a:rPr sz="2000" dirty="0">
                <a:solidFill>
                  <a:srgbClr val="221F1F"/>
                </a:solidFill>
                <a:latin typeface="Times New Roman" panose="02020603050405020304" pitchFamily="18" charset="0"/>
                <a:cs typeface="Times New Roman" panose="02020603050405020304" pitchFamily="18" charset="0"/>
              </a:rPr>
              <a:t>,</a:t>
            </a:r>
            <a:r>
              <a:rPr sz="2000" spc="-6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multiple</a:t>
            </a:r>
            <a:r>
              <a:rPr sz="2000" spc="-65"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sclerosis,</a:t>
            </a:r>
            <a:r>
              <a:rPr sz="2000" spc="-30" dirty="0">
                <a:solidFill>
                  <a:srgbClr val="221F1F"/>
                </a:solidFill>
                <a:latin typeface="Times New Roman" panose="02020603050405020304" pitchFamily="18" charset="0"/>
                <a:cs typeface="Times New Roman" panose="02020603050405020304" pitchFamily="18" charset="0"/>
              </a:rPr>
              <a:t> </a:t>
            </a:r>
            <a:r>
              <a:rPr sz="2000" dirty="0">
                <a:solidFill>
                  <a:srgbClr val="221F1F"/>
                </a:solidFill>
                <a:latin typeface="Times New Roman" panose="02020603050405020304" pitchFamily="18" charset="0"/>
                <a:cs typeface="Times New Roman" panose="02020603050405020304" pitchFamily="18" charset="0"/>
              </a:rPr>
              <a:t>or</a:t>
            </a:r>
            <a:r>
              <a:rPr sz="2000" spc="-50" dirty="0">
                <a:solidFill>
                  <a:srgbClr val="221F1F"/>
                </a:solidFill>
                <a:latin typeface="Times New Roman" panose="02020603050405020304" pitchFamily="18" charset="0"/>
                <a:cs typeface="Times New Roman" panose="02020603050405020304" pitchFamily="18" charset="0"/>
              </a:rPr>
              <a:t> </a:t>
            </a:r>
            <a:r>
              <a:rPr sz="2000" u="sng" spc="-10" dirty="0">
                <a:solidFill>
                  <a:srgbClr val="0462C1"/>
                </a:solidFill>
                <a:uFill>
                  <a:solidFill>
                    <a:srgbClr val="0462C1"/>
                  </a:solidFill>
                </a:uFill>
                <a:latin typeface="Times New Roman" panose="02020603050405020304" pitchFamily="18" charset="0"/>
                <a:cs typeface="Times New Roman" panose="02020603050405020304" pitchFamily="18" charset="0"/>
                <a:hlinkClick r:id="rId11"/>
              </a:rPr>
              <a:t>atelectasis</a:t>
            </a:r>
            <a:r>
              <a:rPr sz="2000" spc="-10" dirty="0">
                <a:solidFill>
                  <a:srgbClr val="221F1F"/>
                </a:solidFill>
                <a:latin typeface="Times New Roman" panose="02020603050405020304" pitchFamily="18" charset="0"/>
                <a:cs typeface="Times New Roman" panose="02020603050405020304" pitchFamily="18" charset="0"/>
              </a:rPr>
              <a:t>.</a:t>
            </a:r>
            <a:endParaRP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5257800" y="0"/>
            <a:ext cx="6380988" cy="6857997"/>
          </a:xfrm>
          <a:prstGeom prst="rect">
            <a:avLst/>
          </a:prstGeom>
        </p:spPr>
      </p:pic>
      <p:sp>
        <p:nvSpPr>
          <p:cNvPr id="3" name="object 3"/>
          <p:cNvSpPr txBox="1"/>
          <p:nvPr/>
        </p:nvSpPr>
        <p:spPr>
          <a:xfrm>
            <a:off x="632561" y="1135760"/>
            <a:ext cx="4088765" cy="3683635"/>
          </a:xfrm>
          <a:prstGeom prst="rect">
            <a:avLst/>
          </a:prstGeom>
        </p:spPr>
        <p:txBody>
          <a:bodyPr vert="horz" wrap="square" lIns="0" tIns="12700" rIns="0" bIns="0" rtlCol="0">
            <a:spAutoFit/>
          </a:bodyPr>
          <a:lstStyle/>
          <a:p>
            <a:pPr marL="12700" marR="163195">
              <a:lnSpc>
                <a:spcPct val="100000"/>
              </a:lnSpc>
              <a:spcBef>
                <a:spcPts val="100"/>
              </a:spcBef>
            </a:pPr>
            <a:r>
              <a:rPr sz="2400" b="1" dirty="0">
                <a:solidFill>
                  <a:srgbClr val="221F1F"/>
                </a:solidFill>
                <a:latin typeface="Tahoma" panose="020B0604030504040204"/>
                <a:cs typeface="Tahoma" panose="020B0604030504040204"/>
              </a:rPr>
              <a:t>Chronic</a:t>
            </a:r>
            <a:r>
              <a:rPr sz="2400" b="1" spc="-114" dirty="0">
                <a:solidFill>
                  <a:srgbClr val="221F1F"/>
                </a:solidFill>
                <a:latin typeface="Tahoma" panose="020B0604030504040204"/>
                <a:cs typeface="Tahoma" panose="020B0604030504040204"/>
              </a:rPr>
              <a:t> </a:t>
            </a:r>
            <a:r>
              <a:rPr sz="2400" b="1" spc="-10" dirty="0">
                <a:solidFill>
                  <a:srgbClr val="221F1F"/>
                </a:solidFill>
                <a:latin typeface="Tahoma" panose="020B0604030504040204"/>
                <a:cs typeface="Tahoma" panose="020B0604030504040204"/>
              </a:rPr>
              <a:t>obstructive </a:t>
            </a:r>
            <a:r>
              <a:rPr sz="2400" b="1" dirty="0">
                <a:solidFill>
                  <a:srgbClr val="221F1F"/>
                </a:solidFill>
                <a:latin typeface="Tahoma" panose="020B0604030504040204"/>
                <a:cs typeface="Tahoma" panose="020B0604030504040204"/>
              </a:rPr>
              <a:t>pulmonary</a:t>
            </a:r>
            <a:r>
              <a:rPr sz="2400" b="1" spc="-120" dirty="0">
                <a:solidFill>
                  <a:srgbClr val="221F1F"/>
                </a:solidFill>
                <a:latin typeface="Tahoma" panose="020B0604030504040204"/>
                <a:cs typeface="Tahoma" panose="020B0604030504040204"/>
              </a:rPr>
              <a:t> </a:t>
            </a:r>
            <a:r>
              <a:rPr sz="2400" b="1" spc="-10" dirty="0">
                <a:solidFill>
                  <a:srgbClr val="221F1F"/>
                </a:solidFill>
                <a:latin typeface="Tahoma" panose="020B0604030504040204"/>
                <a:cs typeface="Tahoma" panose="020B0604030504040204"/>
              </a:rPr>
              <a:t>disease </a:t>
            </a:r>
            <a:r>
              <a:rPr sz="2400" b="1" dirty="0">
                <a:solidFill>
                  <a:srgbClr val="221F1F"/>
                </a:solidFill>
                <a:latin typeface="Tahoma" panose="020B0604030504040204"/>
                <a:cs typeface="Tahoma" panose="020B0604030504040204"/>
              </a:rPr>
              <a:t>(COPD).</a:t>
            </a:r>
            <a:r>
              <a:rPr sz="2400" b="1" spc="15" dirty="0">
                <a:solidFill>
                  <a:srgbClr val="221F1F"/>
                </a:solidFill>
                <a:latin typeface="Tahoma" panose="020B0604030504040204"/>
                <a:cs typeface="Tahoma" panose="020B0604030504040204"/>
              </a:rPr>
              <a:t> </a:t>
            </a:r>
            <a:r>
              <a:rPr sz="2400" u="sng" dirty="0">
                <a:solidFill>
                  <a:srgbClr val="0462C1"/>
                </a:solidFill>
                <a:uFill>
                  <a:solidFill>
                    <a:srgbClr val="0462C1"/>
                  </a:solidFill>
                </a:uFill>
                <a:latin typeface="Tahoma" panose="020B0604030504040204"/>
                <a:cs typeface="Tahoma" panose="020B0604030504040204"/>
                <a:hlinkClick r:id="rId2"/>
              </a:rPr>
              <a:t>COPD</a:t>
            </a:r>
            <a:r>
              <a:rPr sz="2400" spc="-25" dirty="0">
                <a:solidFill>
                  <a:srgbClr val="0462C1"/>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is</a:t>
            </a:r>
            <a:r>
              <a:rPr sz="2400" spc="-2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a</a:t>
            </a:r>
            <a:r>
              <a:rPr sz="2400" spc="-2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group</a:t>
            </a:r>
            <a:r>
              <a:rPr sz="2400" spc="-30" dirty="0">
                <a:solidFill>
                  <a:srgbClr val="221F1F"/>
                </a:solidFill>
                <a:latin typeface="Tahoma" panose="020B0604030504040204"/>
                <a:cs typeface="Tahoma" panose="020B0604030504040204"/>
              </a:rPr>
              <a:t> </a:t>
            </a:r>
            <a:r>
              <a:rPr sz="2400" spc="-25" dirty="0">
                <a:solidFill>
                  <a:srgbClr val="221F1F"/>
                </a:solidFill>
                <a:latin typeface="Tahoma" panose="020B0604030504040204"/>
                <a:cs typeface="Tahoma" panose="020B0604030504040204"/>
              </a:rPr>
              <a:t>of </a:t>
            </a:r>
            <a:r>
              <a:rPr sz="2400" dirty="0">
                <a:solidFill>
                  <a:srgbClr val="221F1F"/>
                </a:solidFill>
                <a:latin typeface="Tahoma" panose="020B0604030504040204"/>
                <a:cs typeface="Tahoma" panose="020B0604030504040204"/>
              </a:rPr>
              <a:t>respiratory</a:t>
            </a:r>
            <a:r>
              <a:rPr sz="2400" spc="-8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disorders</a:t>
            </a:r>
            <a:r>
              <a:rPr sz="2400" spc="-7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that</a:t>
            </a:r>
            <a:r>
              <a:rPr sz="2400" spc="-80" dirty="0">
                <a:solidFill>
                  <a:srgbClr val="221F1F"/>
                </a:solidFill>
                <a:latin typeface="Tahoma" panose="020B0604030504040204"/>
                <a:cs typeface="Tahoma" panose="020B0604030504040204"/>
              </a:rPr>
              <a:t> </a:t>
            </a:r>
            <a:r>
              <a:rPr sz="2400" spc="-25" dirty="0">
                <a:solidFill>
                  <a:srgbClr val="221F1F"/>
                </a:solidFill>
                <a:latin typeface="Tahoma" panose="020B0604030504040204"/>
                <a:cs typeface="Tahoma" panose="020B0604030504040204"/>
              </a:rPr>
              <a:t>are </a:t>
            </a:r>
            <a:r>
              <a:rPr sz="2400" dirty="0">
                <a:solidFill>
                  <a:srgbClr val="221F1F"/>
                </a:solidFill>
                <a:latin typeface="Tahoma" panose="020B0604030504040204"/>
                <a:cs typeface="Tahoma" panose="020B0604030504040204"/>
              </a:rPr>
              <a:t>most</a:t>
            </a:r>
            <a:r>
              <a:rPr sz="2400" spc="-4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commonly</a:t>
            </a:r>
            <a:r>
              <a:rPr sz="2400" spc="-6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caused</a:t>
            </a:r>
            <a:r>
              <a:rPr sz="2400" spc="-30" dirty="0">
                <a:solidFill>
                  <a:srgbClr val="221F1F"/>
                </a:solidFill>
                <a:latin typeface="Tahoma" panose="020B0604030504040204"/>
                <a:cs typeface="Tahoma" panose="020B0604030504040204"/>
              </a:rPr>
              <a:t> </a:t>
            </a:r>
            <a:r>
              <a:rPr sz="2400" spc="-25" dirty="0">
                <a:solidFill>
                  <a:srgbClr val="221F1F"/>
                </a:solidFill>
                <a:latin typeface="Tahoma" panose="020B0604030504040204"/>
                <a:cs typeface="Tahoma" panose="020B0604030504040204"/>
              </a:rPr>
              <a:t>by </a:t>
            </a:r>
            <a:r>
              <a:rPr sz="2400" dirty="0">
                <a:solidFill>
                  <a:srgbClr val="221F1F"/>
                </a:solidFill>
                <a:latin typeface="Tahoma" panose="020B0604030504040204"/>
                <a:cs typeface="Tahoma" panose="020B0604030504040204"/>
              </a:rPr>
              <a:t>smoking.</a:t>
            </a:r>
            <a:r>
              <a:rPr sz="2400" spc="-9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There’s</a:t>
            </a:r>
            <a:r>
              <a:rPr sz="2400" spc="-5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no</a:t>
            </a:r>
            <a:r>
              <a:rPr sz="2400" spc="-80" dirty="0">
                <a:solidFill>
                  <a:srgbClr val="221F1F"/>
                </a:solidFill>
                <a:latin typeface="Tahoma" panose="020B0604030504040204"/>
                <a:cs typeface="Tahoma" panose="020B0604030504040204"/>
              </a:rPr>
              <a:t> </a:t>
            </a:r>
            <a:r>
              <a:rPr sz="2400" spc="-10" dirty="0">
                <a:solidFill>
                  <a:srgbClr val="221F1F"/>
                </a:solidFill>
                <a:latin typeface="Tahoma" panose="020B0604030504040204"/>
                <a:cs typeface="Tahoma" panose="020B0604030504040204"/>
              </a:rPr>
              <a:t>current </a:t>
            </a:r>
            <a:r>
              <a:rPr sz="2400" dirty="0">
                <a:solidFill>
                  <a:srgbClr val="221F1F"/>
                </a:solidFill>
                <a:latin typeface="Tahoma" panose="020B0604030504040204"/>
                <a:cs typeface="Tahoma" panose="020B0604030504040204"/>
              </a:rPr>
              <a:t>cure,</a:t>
            </a:r>
            <a:r>
              <a:rPr sz="2400" spc="-2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but</a:t>
            </a:r>
            <a:r>
              <a:rPr sz="2400" spc="-25" dirty="0">
                <a:solidFill>
                  <a:srgbClr val="221F1F"/>
                </a:solidFill>
                <a:latin typeface="Tahoma" panose="020B0604030504040204"/>
                <a:cs typeface="Tahoma" panose="020B0604030504040204"/>
              </a:rPr>
              <a:t> </a:t>
            </a:r>
            <a:r>
              <a:rPr sz="2400" u="sng" spc="-10" dirty="0">
                <a:solidFill>
                  <a:srgbClr val="0462C1"/>
                </a:solidFill>
                <a:uFill>
                  <a:solidFill>
                    <a:srgbClr val="0462C1"/>
                  </a:solidFill>
                </a:uFill>
                <a:latin typeface="Tahoma" panose="020B0604030504040204"/>
                <a:cs typeface="Tahoma" panose="020B0604030504040204"/>
                <a:hlinkClick r:id="rId3"/>
              </a:rPr>
              <a:t>quitting</a:t>
            </a:r>
            <a:endParaRPr sz="2400">
              <a:latin typeface="Tahoma" panose="020B0604030504040204"/>
              <a:cs typeface="Tahoma" panose="020B0604030504040204"/>
            </a:endParaRPr>
          </a:p>
          <a:p>
            <a:pPr marL="12700" marR="5080">
              <a:lnSpc>
                <a:spcPct val="100000"/>
              </a:lnSpc>
              <a:spcBef>
                <a:spcPts val="5"/>
              </a:spcBef>
            </a:pPr>
            <a:r>
              <a:rPr sz="2400" u="sng" dirty="0">
                <a:solidFill>
                  <a:srgbClr val="0462C1"/>
                </a:solidFill>
                <a:uFill>
                  <a:solidFill>
                    <a:srgbClr val="0462C1"/>
                  </a:solidFill>
                </a:uFill>
                <a:latin typeface="Tahoma" panose="020B0604030504040204"/>
                <a:cs typeface="Tahoma" panose="020B0604030504040204"/>
                <a:hlinkClick r:id="rId3"/>
              </a:rPr>
              <a:t>smoking</a:t>
            </a:r>
            <a:r>
              <a:rPr sz="2400" dirty="0">
                <a:solidFill>
                  <a:srgbClr val="221F1F"/>
                </a:solidFill>
                <a:latin typeface="Tahoma" panose="020B0604030504040204"/>
                <a:cs typeface="Tahoma" panose="020B0604030504040204"/>
              </a:rPr>
              <a:t>,</a:t>
            </a:r>
            <a:r>
              <a:rPr sz="2400" spc="-60" dirty="0">
                <a:solidFill>
                  <a:srgbClr val="221F1F"/>
                </a:solidFill>
                <a:latin typeface="Tahoma" panose="020B0604030504040204"/>
                <a:cs typeface="Tahoma" panose="020B0604030504040204"/>
              </a:rPr>
              <a:t> </a:t>
            </a:r>
            <a:r>
              <a:rPr sz="2400" u="sng" dirty="0">
                <a:solidFill>
                  <a:srgbClr val="0462C1"/>
                </a:solidFill>
                <a:uFill>
                  <a:solidFill>
                    <a:srgbClr val="0462C1"/>
                  </a:solidFill>
                </a:uFill>
                <a:latin typeface="Tahoma" panose="020B0604030504040204"/>
                <a:cs typeface="Tahoma" panose="020B0604030504040204"/>
                <a:hlinkClick r:id="rId4"/>
              </a:rPr>
              <a:t>using</a:t>
            </a:r>
            <a:r>
              <a:rPr sz="2400" u="sng" spc="-40" dirty="0">
                <a:solidFill>
                  <a:srgbClr val="0462C1"/>
                </a:solidFill>
                <a:uFill>
                  <a:solidFill>
                    <a:srgbClr val="0462C1"/>
                  </a:solidFill>
                </a:uFill>
                <a:latin typeface="Tahoma" panose="020B0604030504040204"/>
                <a:cs typeface="Tahoma" panose="020B0604030504040204"/>
                <a:hlinkClick r:id="rId4"/>
              </a:rPr>
              <a:t> </a:t>
            </a:r>
            <a:r>
              <a:rPr sz="2400" u="sng" dirty="0">
                <a:solidFill>
                  <a:srgbClr val="0462C1"/>
                </a:solidFill>
                <a:uFill>
                  <a:solidFill>
                    <a:srgbClr val="0462C1"/>
                  </a:solidFill>
                </a:uFill>
                <a:latin typeface="Tahoma" panose="020B0604030504040204"/>
                <a:cs typeface="Tahoma" panose="020B0604030504040204"/>
                <a:hlinkClick r:id="rId4"/>
              </a:rPr>
              <a:t>a</a:t>
            </a:r>
            <a:r>
              <a:rPr sz="2400" u="sng" spc="-45" dirty="0">
                <a:solidFill>
                  <a:srgbClr val="0462C1"/>
                </a:solidFill>
                <a:uFill>
                  <a:solidFill>
                    <a:srgbClr val="0462C1"/>
                  </a:solidFill>
                </a:uFill>
                <a:latin typeface="Tahoma" panose="020B0604030504040204"/>
                <a:cs typeface="Tahoma" panose="020B0604030504040204"/>
                <a:hlinkClick r:id="rId4"/>
              </a:rPr>
              <a:t> </a:t>
            </a:r>
            <a:r>
              <a:rPr sz="2400" u="sng" spc="-10" dirty="0">
                <a:solidFill>
                  <a:srgbClr val="0462C1"/>
                </a:solidFill>
                <a:uFill>
                  <a:solidFill>
                    <a:srgbClr val="0462C1"/>
                  </a:solidFill>
                </a:uFill>
                <a:latin typeface="Tahoma" panose="020B0604030504040204"/>
                <a:cs typeface="Tahoma" panose="020B0604030504040204"/>
                <a:hlinkClick r:id="rId4"/>
              </a:rPr>
              <a:t>spirometer</a:t>
            </a:r>
            <a:r>
              <a:rPr sz="2400" spc="-1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and</a:t>
            </a:r>
            <a:r>
              <a:rPr sz="2400" spc="-6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following</a:t>
            </a:r>
            <a:r>
              <a:rPr sz="2400" spc="-10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an</a:t>
            </a:r>
            <a:r>
              <a:rPr sz="2400" spc="-50" dirty="0">
                <a:solidFill>
                  <a:srgbClr val="221F1F"/>
                </a:solidFill>
                <a:latin typeface="Tahoma" panose="020B0604030504040204"/>
                <a:cs typeface="Tahoma" panose="020B0604030504040204"/>
              </a:rPr>
              <a:t> </a:t>
            </a:r>
            <a:r>
              <a:rPr sz="2400" u="sng" dirty="0">
                <a:solidFill>
                  <a:srgbClr val="0462C1"/>
                </a:solidFill>
                <a:uFill>
                  <a:solidFill>
                    <a:srgbClr val="0462C1"/>
                  </a:solidFill>
                </a:uFill>
                <a:latin typeface="Tahoma" panose="020B0604030504040204"/>
                <a:cs typeface="Tahoma" panose="020B0604030504040204"/>
                <a:hlinkClick r:id="rId5"/>
              </a:rPr>
              <a:t>exercise</a:t>
            </a:r>
            <a:r>
              <a:rPr sz="2400" spc="-50" dirty="0">
                <a:solidFill>
                  <a:srgbClr val="0462C1"/>
                </a:solidFill>
                <a:latin typeface="Tahoma" panose="020B0604030504040204"/>
                <a:cs typeface="Tahoma" panose="020B0604030504040204"/>
              </a:rPr>
              <a:t> </a:t>
            </a:r>
            <a:r>
              <a:rPr sz="2400" spc="-20" dirty="0">
                <a:solidFill>
                  <a:srgbClr val="221F1F"/>
                </a:solidFill>
                <a:latin typeface="Tahoma" panose="020B0604030504040204"/>
                <a:cs typeface="Tahoma" panose="020B0604030504040204"/>
              </a:rPr>
              <a:t>plan </a:t>
            </a:r>
            <a:r>
              <a:rPr sz="2400" dirty="0">
                <a:solidFill>
                  <a:srgbClr val="221F1F"/>
                </a:solidFill>
                <a:latin typeface="Tahoma" panose="020B0604030504040204"/>
                <a:cs typeface="Tahoma" panose="020B0604030504040204"/>
              </a:rPr>
              <a:t>can</a:t>
            </a:r>
            <a:r>
              <a:rPr sz="2400" spc="-10"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help</a:t>
            </a:r>
            <a:r>
              <a:rPr sz="2400" spc="-25" dirty="0">
                <a:solidFill>
                  <a:srgbClr val="221F1F"/>
                </a:solidFill>
                <a:latin typeface="Tahoma" panose="020B0604030504040204"/>
                <a:cs typeface="Tahoma" panose="020B0604030504040204"/>
              </a:rPr>
              <a:t> </a:t>
            </a:r>
            <a:r>
              <a:rPr sz="2400" dirty="0">
                <a:solidFill>
                  <a:srgbClr val="221F1F"/>
                </a:solidFill>
                <a:latin typeface="Tahoma" panose="020B0604030504040204"/>
                <a:cs typeface="Tahoma" panose="020B0604030504040204"/>
              </a:rPr>
              <a:t>manage</a:t>
            </a:r>
            <a:r>
              <a:rPr sz="2400" spc="-20" dirty="0">
                <a:solidFill>
                  <a:srgbClr val="221F1F"/>
                </a:solidFill>
                <a:latin typeface="Tahoma" panose="020B0604030504040204"/>
                <a:cs typeface="Tahoma" panose="020B0604030504040204"/>
              </a:rPr>
              <a:t> </a:t>
            </a:r>
            <a:r>
              <a:rPr sz="2400" spc="-10" dirty="0">
                <a:solidFill>
                  <a:srgbClr val="221F1F"/>
                </a:solidFill>
                <a:latin typeface="Tahoma" panose="020B0604030504040204"/>
                <a:cs typeface="Tahoma" panose="020B0604030504040204"/>
              </a:rPr>
              <a:t>symptoms.</a:t>
            </a:r>
            <a:endParaRPr sz="2400">
              <a:latin typeface="Tahoma" panose="020B0604030504040204"/>
              <a:cs typeface="Tahoma" panose="020B0604030504040204"/>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741" y="20523"/>
            <a:ext cx="1148080" cy="452120"/>
          </a:xfrm>
          <a:prstGeom prst="rect">
            <a:avLst/>
          </a:prstGeom>
        </p:spPr>
        <p:txBody>
          <a:bodyPr vert="horz" wrap="square" lIns="0" tIns="12065" rIns="0" bIns="0" rtlCol="0">
            <a:spAutoFit/>
          </a:bodyPr>
          <a:lstStyle/>
          <a:p>
            <a:pPr marL="12700">
              <a:lnSpc>
                <a:spcPct val="100000"/>
              </a:lnSpc>
              <a:spcBef>
                <a:spcPts val="95"/>
              </a:spcBef>
            </a:pPr>
            <a:r>
              <a:rPr sz="2800" b="1" u="sng" spc="-10" dirty="0">
                <a:uFill>
                  <a:solidFill>
                    <a:srgbClr val="000000"/>
                  </a:solidFill>
                </a:uFill>
                <a:latin typeface="Times New Roman" panose="02020603050405020304"/>
                <a:cs typeface="Times New Roman" panose="02020603050405020304"/>
              </a:rPr>
              <a:t>COPD:</a:t>
            </a:r>
            <a:endParaRPr sz="2800">
              <a:latin typeface="Times New Roman" panose="02020603050405020304"/>
              <a:cs typeface="Times New Roman" panose="02020603050405020304"/>
            </a:endParaRPr>
          </a:p>
        </p:txBody>
      </p:sp>
      <p:sp>
        <p:nvSpPr>
          <p:cNvPr id="3" name="object 3"/>
          <p:cNvSpPr txBox="1"/>
          <p:nvPr/>
        </p:nvSpPr>
        <p:spPr>
          <a:xfrm>
            <a:off x="180339" y="504444"/>
            <a:ext cx="7371715" cy="394970"/>
          </a:xfrm>
          <a:prstGeom prst="rect">
            <a:avLst/>
          </a:prstGeom>
          <a:solidFill>
            <a:srgbClr val="00FFFF"/>
          </a:solidFill>
        </p:spPr>
        <p:txBody>
          <a:bodyPr vert="horz" wrap="square" lIns="0" tIns="0" rIns="0" bIns="0" rtlCol="0">
            <a:spAutoFit/>
          </a:bodyPr>
          <a:lstStyle/>
          <a:p>
            <a:pPr>
              <a:lnSpc>
                <a:spcPts val="3010"/>
              </a:lnSpc>
            </a:pPr>
            <a:r>
              <a:rPr sz="2800" b="1" dirty="0">
                <a:latin typeface="Times New Roman" panose="02020603050405020304"/>
                <a:cs typeface="Times New Roman" panose="02020603050405020304"/>
              </a:rPr>
              <a:t>Chronic</a:t>
            </a:r>
            <a:r>
              <a:rPr sz="2800" b="1" spc="-100" dirty="0">
                <a:latin typeface="Times New Roman" panose="02020603050405020304"/>
                <a:cs typeface="Times New Roman" panose="02020603050405020304"/>
              </a:rPr>
              <a:t> </a:t>
            </a:r>
            <a:r>
              <a:rPr sz="2800" b="1" dirty="0">
                <a:latin typeface="Times New Roman" panose="02020603050405020304"/>
                <a:cs typeface="Times New Roman" panose="02020603050405020304"/>
              </a:rPr>
              <a:t>obstructive</a:t>
            </a:r>
            <a:r>
              <a:rPr sz="2800" b="1" spc="-85" dirty="0">
                <a:latin typeface="Times New Roman" panose="02020603050405020304"/>
                <a:cs typeface="Times New Roman" panose="02020603050405020304"/>
              </a:rPr>
              <a:t> </a:t>
            </a:r>
            <a:r>
              <a:rPr sz="2800" b="1" dirty="0">
                <a:latin typeface="Times New Roman" panose="02020603050405020304"/>
                <a:cs typeface="Times New Roman" panose="02020603050405020304"/>
              </a:rPr>
              <a:t>pulmonary</a:t>
            </a:r>
            <a:r>
              <a:rPr sz="2800" b="1" spc="-85" dirty="0">
                <a:latin typeface="Times New Roman" panose="02020603050405020304"/>
                <a:cs typeface="Times New Roman" panose="02020603050405020304"/>
              </a:rPr>
              <a:t> </a:t>
            </a:r>
            <a:r>
              <a:rPr sz="2800" b="1" dirty="0">
                <a:latin typeface="Times New Roman" panose="02020603050405020304"/>
                <a:cs typeface="Times New Roman" panose="02020603050405020304"/>
              </a:rPr>
              <a:t>disease</a:t>
            </a:r>
            <a:r>
              <a:rPr sz="2800" b="1" spc="-105" dirty="0">
                <a:latin typeface="Times New Roman" panose="02020603050405020304"/>
                <a:cs typeface="Times New Roman" panose="02020603050405020304"/>
              </a:rPr>
              <a:t> </a:t>
            </a:r>
            <a:r>
              <a:rPr sz="2800" b="1" spc="-10" dirty="0">
                <a:latin typeface="Times New Roman" panose="02020603050405020304"/>
                <a:cs typeface="Times New Roman" panose="02020603050405020304"/>
              </a:rPr>
              <a:t>(COPD)</a:t>
            </a:r>
            <a:endParaRPr sz="2800">
              <a:latin typeface="Times New Roman" panose="02020603050405020304"/>
              <a:cs typeface="Times New Roman" panose="02020603050405020304"/>
            </a:endParaRPr>
          </a:p>
        </p:txBody>
      </p:sp>
      <p:sp>
        <p:nvSpPr>
          <p:cNvPr id="4" name="object 4"/>
          <p:cNvSpPr txBox="1"/>
          <p:nvPr/>
        </p:nvSpPr>
        <p:spPr>
          <a:xfrm>
            <a:off x="7540243" y="447802"/>
            <a:ext cx="440944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Times New Roman" panose="02020603050405020304"/>
                <a:cs typeface="Times New Roman" panose="02020603050405020304"/>
              </a:rPr>
              <a:t>is</a:t>
            </a:r>
            <a:r>
              <a:rPr sz="2800" spc="-45" dirty="0">
                <a:latin typeface="Times New Roman" panose="02020603050405020304"/>
                <a:cs typeface="Times New Roman" panose="02020603050405020304"/>
              </a:rPr>
              <a:t> </a:t>
            </a:r>
            <a:r>
              <a:rPr sz="2800" dirty="0">
                <a:latin typeface="Times New Roman" panose="02020603050405020304"/>
                <a:cs typeface="Times New Roman" panose="02020603050405020304"/>
              </a:rPr>
              <a:t>a</a:t>
            </a:r>
            <a:r>
              <a:rPr sz="2800" spc="-50" dirty="0">
                <a:latin typeface="Times New Roman" panose="02020603050405020304"/>
                <a:cs typeface="Times New Roman" panose="02020603050405020304"/>
              </a:rPr>
              <a:t> </a:t>
            </a:r>
            <a:r>
              <a:rPr sz="2800" dirty="0">
                <a:latin typeface="Times New Roman" panose="02020603050405020304"/>
                <a:cs typeface="Times New Roman" panose="02020603050405020304"/>
              </a:rPr>
              <a:t>chronic</a:t>
            </a:r>
            <a:r>
              <a:rPr sz="2800" spc="-5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inflammatory</a:t>
            </a:r>
            <a:r>
              <a:rPr sz="2800" spc="-35"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lung</a:t>
            </a:r>
            <a:endParaRPr sz="2800">
              <a:latin typeface="Times New Roman" panose="02020603050405020304"/>
              <a:cs typeface="Times New Roman" panose="02020603050405020304"/>
            </a:endParaRPr>
          </a:p>
        </p:txBody>
      </p:sp>
      <p:sp>
        <p:nvSpPr>
          <p:cNvPr id="5" name="object 5"/>
          <p:cNvSpPr txBox="1"/>
          <p:nvPr/>
        </p:nvSpPr>
        <p:spPr>
          <a:xfrm>
            <a:off x="167741" y="874522"/>
            <a:ext cx="11790680" cy="5573395"/>
          </a:xfrm>
          <a:prstGeom prst="rect">
            <a:avLst/>
          </a:prstGeom>
        </p:spPr>
        <p:txBody>
          <a:bodyPr vert="horz" wrap="square" lIns="0" tIns="12065" rIns="0" bIns="0" rtlCol="0">
            <a:spAutoFit/>
          </a:bodyPr>
          <a:lstStyle/>
          <a:p>
            <a:pPr marL="12700" algn="just">
              <a:lnSpc>
                <a:spcPct val="100000"/>
              </a:lnSpc>
              <a:spcBef>
                <a:spcPts val="95"/>
              </a:spcBef>
            </a:pPr>
            <a:r>
              <a:rPr sz="2800" dirty="0">
                <a:latin typeface="Times New Roman" panose="02020603050405020304"/>
                <a:cs typeface="Times New Roman" panose="02020603050405020304"/>
              </a:rPr>
              <a:t>disease</a:t>
            </a:r>
            <a:r>
              <a:rPr sz="2800" spc="-5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that</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causes</a:t>
            </a:r>
            <a:r>
              <a:rPr sz="2800" spc="-45" dirty="0">
                <a:latin typeface="Times New Roman" panose="02020603050405020304"/>
                <a:cs typeface="Times New Roman" panose="02020603050405020304"/>
              </a:rPr>
              <a:t> </a:t>
            </a:r>
            <a:r>
              <a:rPr sz="2800" dirty="0">
                <a:latin typeface="Times New Roman" panose="02020603050405020304"/>
                <a:cs typeface="Times New Roman" panose="02020603050405020304"/>
              </a:rPr>
              <a:t>obstructed</a:t>
            </a:r>
            <a:r>
              <a:rPr sz="2800" spc="-45" dirty="0">
                <a:latin typeface="Times New Roman" panose="02020603050405020304"/>
                <a:cs typeface="Times New Roman" panose="02020603050405020304"/>
              </a:rPr>
              <a:t> </a:t>
            </a:r>
            <a:r>
              <a:rPr sz="2800" dirty="0">
                <a:latin typeface="Times New Roman" panose="02020603050405020304"/>
                <a:cs typeface="Times New Roman" panose="02020603050405020304"/>
              </a:rPr>
              <a:t>airflow</a:t>
            </a:r>
            <a:r>
              <a:rPr sz="2800" spc="-20" dirty="0">
                <a:latin typeface="Times New Roman" panose="02020603050405020304"/>
                <a:cs typeface="Times New Roman" panose="02020603050405020304"/>
              </a:rPr>
              <a:t> </a:t>
            </a:r>
            <a:r>
              <a:rPr sz="2800" dirty="0">
                <a:latin typeface="Times New Roman" panose="02020603050405020304"/>
                <a:cs typeface="Times New Roman" panose="02020603050405020304"/>
              </a:rPr>
              <a:t>from</a:t>
            </a:r>
            <a:r>
              <a:rPr sz="2800" spc="-3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3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lungs.</a:t>
            </a:r>
            <a:endParaRPr sz="2800">
              <a:latin typeface="Times New Roman" panose="02020603050405020304"/>
              <a:cs typeface="Times New Roman" panose="02020603050405020304"/>
            </a:endParaRPr>
          </a:p>
          <a:p>
            <a:pPr marL="467995" marR="15240" indent="-455295" algn="just">
              <a:lnSpc>
                <a:spcPct val="100000"/>
              </a:lnSpc>
              <a:buFont typeface="Arial MT"/>
              <a:buChar char="•"/>
              <a:tabLst>
                <a:tab pos="469900" algn="l"/>
              </a:tabLst>
            </a:pPr>
            <a:r>
              <a:rPr sz="2800" dirty="0">
                <a:latin typeface="Times New Roman" panose="02020603050405020304"/>
                <a:cs typeface="Times New Roman" panose="02020603050405020304"/>
              </a:rPr>
              <a:t>Symptoms</a:t>
            </a:r>
            <a:r>
              <a:rPr sz="2800" spc="58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include</a:t>
            </a:r>
            <a:r>
              <a:rPr sz="2800" spc="555" dirty="0">
                <a:latin typeface="Times New Roman" panose="02020603050405020304"/>
                <a:cs typeface="Times New Roman" panose="02020603050405020304"/>
              </a:rPr>
              <a:t> </a:t>
            </a:r>
            <a:r>
              <a:rPr sz="2800" dirty="0">
                <a:latin typeface="Times New Roman" panose="02020603050405020304"/>
                <a:cs typeface="Times New Roman" panose="02020603050405020304"/>
              </a:rPr>
              <a:t>breathing</a:t>
            </a:r>
            <a:r>
              <a:rPr sz="2800" spc="575" dirty="0">
                <a:latin typeface="Times New Roman" panose="02020603050405020304"/>
                <a:cs typeface="Times New Roman" panose="02020603050405020304"/>
              </a:rPr>
              <a:t> </a:t>
            </a:r>
            <a:r>
              <a:rPr sz="2800" dirty="0">
                <a:latin typeface="Times New Roman" panose="02020603050405020304"/>
                <a:cs typeface="Times New Roman" panose="02020603050405020304"/>
              </a:rPr>
              <a:t>difficulty,</a:t>
            </a:r>
            <a:r>
              <a:rPr sz="2800" spc="565" dirty="0">
                <a:latin typeface="Times New Roman" panose="02020603050405020304"/>
                <a:cs typeface="Times New Roman" panose="02020603050405020304"/>
              </a:rPr>
              <a:t> </a:t>
            </a:r>
            <a:r>
              <a:rPr sz="2800" dirty="0">
                <a:latin typeface="Times New Roman" panose="02020603050405020304"/>
                <a:cs typeface="Times New Roman" panose="02020603050405020304"/>
              </a:rPr>
              <a:t>cough,</a:t>
            </a:r>
            <a:r>
              <a:rPr sz="2800" spc="565" dirty="0">
                <a:latin typeface="Times New Roman" panose="02020603050405020304"/>
                <a:cs typeface="Times New Roman" panose="02020603050405020304"/>
              </a:rPr>
              <a:t> </a:t>
            </a:r>
            <a:r>
              <a:rPr sz="2800" dirty="0">
                <a:latin typeface="Times New Roman" panose="02020603050405020304"/>
                <a:cs typeface="Times New Roman" panose="02020603050405020304"/>
              </a:rPr>
              <a:t>mucus</a:t>
            </a:r>
            <a:r>
              <a:rPr sz="2800" spc="570" dirty="0">
                <a:latin typeface="Times New Roman" panose="02020603050405020304"/>
                <a:cs typeface="Times New Roman" panose="02020603050405020304"/>
              </a:rPr>
              <a:t> </a:t>
            </a:r>
            <a:r>
              <a:rPr sz="2800" dirty="0">
                <a:latin typeface="Times New Roman" panose="02020603050405020304"/>
                <a:cs typeface="Times New Roman" panose="02020603050405020304"/>
              </a:rPr>
              <a:t>(sputum)</a:t>
            </a:r>
            <a:r>
              <a:rPr sz="2800" spc="57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production, 	</a:t>
            </a:r>
            <a:r>
              <a:rPr sz="2800" dirty="0">
                <a:latin typeface="Times New Roman" panose="02020603050405020304"/>
                <a:cs typeface="Times New Roman" panose="02020603050405020304"/>
              </a:rPr>
              <a:t>and</a:t>
            </a:r>
            <a:r>
              <a:rPr sz="2800" spc="-1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wheezing.</a:t>
            </a:r>
            <a:endParaRPr sz="2800">
              <a:latin typeface="Times New Roman" panose="02020603050405020304"/>
              <a:cs typeface="Times New Roman" panose="02020603050405020304"/>
            </a:endParaRPr>
          </a:p>
          <a:p>
            <a:pPr marL="467995" marR="5080" indent="-455295" algn="just">
              <a:lnSpc>
                <a:spcPct val="100000"/>
              </a:lnSpc>
              <a:buFont typeface="Arial MT"/>
              <a:buChar char="•"/>
              <a:tabLst>
                <a:tab pos="469900" algn="l"/>
              </a:tabLst>
            </a:pPr>
            <a:r>
              <a:rPr sz="2800" b="1" dirty="0">
                <a:solidFill>
                  <a:srgbClr val="C55A11"/>
                </a:solidFill>
                <a:latin typeface="Times New Roman" panose="02020603050405020304"/>
                <a:cs typeface="Times New Roman" panose="02020603050405020304"/>
              </a:rPr>
              <a:t>It's</a:t>
            </a:r>
            <a:r>
              <a:rPr sz="2800" b="1" spc="33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typically</a:t>
            </a:r>
            <a:r>
              <a:rPr sz="2800" b="1" spc="34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caused</a:t>
            </a:r>
            <a:r>
              <a:rPr sz="2800" b="1" spc="33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by</a:t>
            </a:r>
            <a:r>
              <a:rPr sz="2800" b="1" spc="330" dirty="0">
                <a:solidFill>
                  <a:srgbClr val="C55A11"/>
                </a:solidFill>
                <a:latin typeface="Times New Roman" panose="02020603050405020304"/>
                <a:cs typeface="Times New Roman" panose="02020603050405020304"/>
              </a:rPr>
              <a:t>  </a:t>
            </a:r>
            <a:r>
              <a:rPr sz="2800" b="1" spc="-10" dirty="0">
                <a:solidFill>
                  <a:srgbClr val="C55A11"/>
                </a:solidFill>
                <a:latin typeface="Times New Roman" panose="02020603050405020304"/>
                <a:cs typeface="Times New Roman" panose="02020603050405020304"/>
              </a:rPr>
              <a:t>long-</a:t>
            </a:r>
            <a:r>
              <a:rPr sz="2800" b="1" dirty="0">
                <a:solidFill>
                  <a:srgbClr val="C55A11"/>
                </a:solidFill>
                <a:latin typeface="Times New Roman" panose="02020603050405020304"/>
                <a:cs typeface="Times New Roman" panose="02020603050405020304"/>
              </a:rPr>
              <a:t>term</a:t>
            </a:r>
            <a:r>
              <a:rPr sz="2800" b="1" spc="34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exposure</a:t>
            </a:r>
            <a:r>
              <a:rPr sz="2800" b="1" spc="33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to</a:t>
            </a:r>
            <a:r>
              <a:rPr sz="2800" b="1" spc="33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irritating</a:t>
            </a:r>
            <a:r>
              <a:rPr sz="2800" b="1" spc="33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gases</a:t>
            </a:r>
            <a:r>
              <a:rPr sz="2800" b="1" spc="335" dirty="0">
                <a:solidFill>
                  <a:srgbClr val="C55A11"/>
                </a:solidFill>
                <a:latin typeface="Times New Roman" panose="02020603050405020304"/>
                <a:cs typeface="Times New Roman" panose="02020603050405020304"/>
              </a:rPr>
              <a:t>  </a:t>
            </a:r>
            <a:r>
              <a:rPr sz="2800" b="1" spc="-25" dirty="0">
                <a:solidFill>
                  <a:srgbClr val="C55A11"/>
                </a:solidFill>
                <a:latin typeface="Times New Roman" panose="02020603050405020304"/>
                <a:cs typeface="Times New Roman" panose="02020603050405020304"/>
              </a:rPr>
              <a:t>or 	</a:t>
            </a:r>
            <a:r>
              <a:rPr sz="2800" b="1" dirty="0">
                <a:solidFill>
                  <a:srgbClr val="C55A11"/>
                </a:solidFill>
                <a:latin typeface="Times New Roman" panose="02020603050405020304"/>
                <a:cs typeface="Times New Roman" panose="02020603050405020304"/>
              </a:rPr>
              <a:t>particulate</a:t>
            </a:r>
            <a:r>
              <a:rPr sz="2800" b="1" spc="27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matter,</a:t>
            </a:r>
            <a:r>
              <a:rPr sz="2800" b="1" spc="29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most</a:t>
            </a:r>
            <a:r>
              <a:rPr sz="2800" b="1" spc="29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often</a:t>
            </a:r>
            <a:r>
              <a:rPr sz="2800" b="1" spc="28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from</a:t>
            </a:r>
            <a:r>
              <a:rPr sz="2800" b="1" spc="28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cigarette</a:t>
            </a:r>
            <a:r>
              <a:rPr sz="2800" b="1" spc="28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smoke.</a:t>
            </a:r>
            <a:r>
              <a:rPr sz="2800" b="1" spc="29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People</a:t>
            </a:r>
            <a:r>
              <a:rPr sz="2800" b="1" spc="28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with</a:t>
            </a:r>
            <a:r>
              <a:rPr sz="2800" b="1" spc="300" dirty="0">
                <a:solidFill>
                  <a:srgbClr val="C55A11"/>
                </a:solidFill>
                <a:latin typeface="Times New Roman" panose="02020603050405020304"/>
                <a:cs typeface="Times New Roman" panose="02020603050405020304"/>
              </a:rPr>
              <a:t> </a:t>
            </a:r>
            <a:r>
              <a:rPr sz="2800" b="1" spc="-20" dirty="0">
                <a:solidFill>
                  <a:srgbClr val="C55A11"/>
                </a:solidFill>
                <a:latin typeface="Times New Roman" panose="02020603050405020304"/>
                <a:cs typeface="Times New Roman" panose="02020603050405020304"/>
              </a:rPr>
              <a:t>COPD 	</a:t>
            </a:r>
            <a:r>
              <a:rPr sz="2800" b="1" dirty="0">
                <a:solidFill>
                  <a:srgbClr val="C55A11"/>
                </a:solidFill>
                <a:latin typeface="Times New Roman" panose="02020603050405020304"/>
                <a:cs typeface="Times New Roman" panose="02020603050405020304"/>
              </a:rPr>
              <a:t>are</a:t>
            </a:r>
            <a:r>
              <a:rPr sz="2800" b="1" spc="1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at</a:t>
            </a:r>
            <a:r>
              <a:rPr sz="2800" b="1" spc="2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increased</a:t>
            </a:r>
            <a:r>
              <a:rPr sz="2800" b="1" spc="1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risk</a:t>
            </a:r>
            <a:r>
              <a:rPr sz="2800" b="1" spc="1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of</a:t>
            </a:r>
            <a:r>
              <a:rPr sz="2800" b="1" spc="2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developing</a:t>
            </a:r>
            <a:r>
              <a:rPr sz="2800" b="1" spc="2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heart</a:t>
            </a:r>
            <a:r>
              <a:rPr sz="2800" b="1" spc="1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disease,</a:t>
            </a:r>
            <a:r>
              <a:rPr sz="2800" b="1" spc="1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lung</a:t>
            </a:r>
            <a:r>
              <a:rPr sz="2800" b="1" spc="2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cancer,</a:t>
            </a:r>
            <a:r>
              <a:rPr sz="2800" b="1" spc="15"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and</a:t>
            </a:r>
            <a:r>
              <a:rPr sz="2800" b="1" spc="25" dirty="0">
                <a:solidFill>
                  <a:srgbClr val="C55A11"/>
                </a:solidFill>
                <a:latin typeface="Times New Roman" panose="02020603050405020304"/>
                <a:cs typeface="Times New Roman" panose="02020603050405020304"/>
              </a:rPr>
              <a:t>  </a:t>
            </a:r>
            <a:r>
              <a:rPr sz="2800" b="1" spc="-50" dirty="0">
                <a:solidFill>
                  <a:srgbClr val="C55A11"/>
                </a:solidFill>
                <a:latin typeface="Times New Roman" panose="02020603050405020304"/>
                <a:cs typeface="Times New Roman" panose="02020603050405020304"/>
              </a:rPr>
              <a:t>a 	</a:t>
            </a:r>
            <a:r>
              <a:rPr sz="2800" b="1" dirty="0">
                <a:solidFill>
                  <a:srgbClr val="C55A11"/>
                </a:solidFill>
                <a:latin typeface="Times New Roman" panose="02020603050405020304"/>
                <a:cs typeface="Times New Roman" panose="02020603050405020304"/>
              </a:rPr>
              <a:t>variety</a:t>
            </a:r>
            <a:r>
              <a:rPr sz="2800" b="1" spc="-4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of</a:t>
            </a:r>
            <a:r>
              <a:rPr sz="2800" b="1" spc="-40" dirty="0">
                <a:solidFill>
                  <a:srgbClr val="C55A11"/>
                </a:solidFill>
                <a:latin typeface="Times New Roman" panose="02020603050405020304"/>
                <a:cs typeface="Times New Roman" panose="02020603050405020304"/>
              </a:rPr>
              <a:t> </a:t>
            </a:r>
            <a:r>
              <a:rPr sz="2800" b="1" dirty="0">
                <a:solidFill>
                  <a:srgbClr val="C55A11"/>
                </a:solidFill>
                <a:latin typeface="Times New Roman" panose="02020603050405020304"/>
                <a:cs typeface="Times New Roman" panose="02020603050405020304"/>
              </a:rPr>
              <a:t>other</a:t>
            </a:r>
            <a:r>
              <a:rPr sz="2800" b="1" spc="-80" dirty="0">
                <a:solidFill>
                  <a:srgbClr val="C55A11"/>
                </a:solidFill>
                <a:latin typeface="Times New Roman" panose="02020603050405020304"/>
                <a:cs typeface="Times New Roman" panose="02020603050405020304"/>
              </a:rPr>
              <a:t> </a:t>
            </a:r>
            <a:r>
              <a:rPr sz="2800" b="1" spc="-10" dirty="0">
                <a:solidFill>
                  <a:srgbClr val="C55A11"/>
                </a:solidFill>
                <a:latin typeface="Times New Roman" panose="02020603050405020304"/>
                <a:cs typeface="Times New Roman" panose="02020603050405020304"/>
              </a:rPr>
              <a:t>conditions.</a:t>
            </a:r>
            <a:endParaRPr sz="2800">
              <a:latin typeface="Times New Roman" panose="02020603050405020304"/>
              <a:cs typeface="Times New Roman" panose="02020603050405020304"/>
            </a:endParaRPr>
          </a:p>
          <a:p>
            <a:pPr marL="467995" marR="13335" indent="-455295" algn="just">
              <a:lnSpc>
                <a:spcPct val="100000"/>
              </a:lnSpc>
              <a:spcBef>
                <a:spcPts val="5"/>
              </a:spcBef>
              <a:buFont typeface="Arial MT"/>
              <a:buChar char="•"/>
              <a:tabLst>
                <a:tab pos="469900" algn="l"/>
              </a:tabLst>
            </a:pPr>
            <a:r>
              <a:rPr sz="2800" dirty="0">
                <a:latin typeface="Times New Roman" panose="02020603050405020304"/>
                <a:cs typeface="Times New Roman" panose="02020603050405020304"/>
              </a:rPr>
              <a:t>Emphysema</a:t>
            </a:r>
            <a:r>
              <a:rPr sz="2800" spc="204" dirty="0">
                <a:latin typeface="Times New Roman" panose="02020603050405020304"/>
                <a:cs typeface="Times New Roman" panose="02020603050405020304"/>
              </a:rPr>
              <a:t> </a:t>
            </a:r>
            <a:r>
              <a:rPr sz="2800" dirty="0">
                <a:latin typeface="Times New Roman" panose="02020603050405020304"/>
                <a:cs typeface="Times New Roman" panose="02020603050405020304"/>
              </a:rPr>
              <a:t>and</a:t>
            </a:r>
            <a:r>
              <a:rPr sz="2800" spc="200" dirty="0">
                <a:latin typeface="Times New Roman" panose="02020603050405020304"/>
                <a:cs typeface="Times New Roman" panose="02020603050405020304"/>
              </a:rPr>
              <a:t> </a:t>
            </a:r>
            <a:r>
              <a:rPr sz="2800" dirty="0">
                <a:latin typeface="Times New Roman" panose="02020603050405020304"/>
                <a:cs typeface="Times New Roman" panose="02020603050405020304"/>
              </a:rPr>
              <a:t>chronic</a:t>
            </a:r>
            <a:r>
              <a:rPr sz="2800" spc="204" dirty="0">
                <a:latin typeface="Times New Roman" panose="02020603050405020304"/>
                <a:cs typeface="Times New Roman" panose="02020603050405020304"/>
              </a:rPr>
              <a:t> </a:t>
            </a:r>
            <a:r>
              <a:rPr sz="2800" dirty="0">
                <a:latin typeface="Times New Roman" panose="02020603050405020304"/>
                <a:cs typeface="Times New Roman" panose="02020603050405020304"/>
              </a:rPr>
              <a:t>bronchitis</a:t>
            </a:r>
            <a:r>
              <a:rPr sz="2800" spc="200" dirty="0">
                <a:latin typeface="Times New Roman" panose="02020603050405020304"/>
                <a:cs typeface="Times New Roman" panose="02020603050405020304"/>
              </a:rPr>
              <a:t> </a:t>
            </a:r>
            <a:r>
              <a:rPr sz="2800" dirty="0">
                <a:latin typeface="Times New Roman" panose="02020603050405020304"/>
                <a:cs typeface="Times New Roman" panose="02020603050405020304"/>
              </a:rPr>
              <a:t>are</a:t>
            </a:r>
            <a:r>
              <a:rPr sz="2800" spc="195"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a:t>
            </a:r>
            <a:r>
              <a:rPr sz="2800" spc="195" dirty="0">
                <a:latin typeface="Times New Roman" panose="02020603050405020304"/>
                <a:cs typeface="Times New Roman" panose="02020603050405020304"/>
              </a:rPr>
              <a:t> </a:t>
            </a:r>
            <a:r>
              <a:rPr sz="2800" dirty="0">
                <a:latin typeface="Times New Roman" panose="02020603050405020304"/>
                <a:cs typeface="Times New Roman" panose="02020603050405020304"/>
              </a:rPr>
              <a:t>two</a:t>
            </a:r>
            <a:r>
              <a:rPr sz="2800" spc="215" dirty="0">
                <a:latin typeface="Times New Roman" panose="02020603050405020304"/>
                <a:cs typeface="Times New Roman" panose="02020603050405020304"/>
              </a:rPr>
              <a:t> </a:t>
            </a:r>
            <a:r>
              <a:rPr sz="2800" dirty="0">
                <a:latin typeface="Times New Roman" panose="02020603050405020304"/>
                <a:cs typeface="Times New Roman" panose="02020603050405020304"/>
              </a:rPr>
              <a:t>most</a:t>
            </a:r>
            <a:r>
              <a:rPr sz="2800" spc="204" dirty="0">
                <a:latin typeface="Times New Roman" panose="02020603050405020304"/>
                <a:cs typeface="Times New Roman" panose="02020603050405020304"/>
              </a:rPr>
              <a:t> </a:t>
            </a:r>
            <a:r>
              <a:rPr sz="2800" dirty="0">
                <a:latin typeface="Times New Roman" panose="02020603050405020304"/>
                <a:cs typeface="Times New Roman" panose="02020603050405020304"/>
              </a:rPr>
              <a:t>common</a:t>
            </a:r>
            <a:r>
              <a:rPr sz="2800" spc="204" dirty="0">
                <a:latin typeface="Times New Roman" panose="02020603050405020304"/>
                <a:cs typeface="Times New Roman" panose="02020603050405020304"/>
              </a:rPr>
              <a:t> </a:t>
            </a:r>
            <a:r>
              <a:rPr sz="2800" dirty="0">
                <a:latin typeface="Times New Roman" panose="02020603050405020304"/>
                <a:cs typeface="Times New Roman" panose="02020603050405020304"/>
              </a:rPr>
              <a:t>conditions</a:t>
            </a:r>
            <a:r>
              <a:rPr sz="2800" spc="215"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that 	</a:t>
            </a:r>
            <a:r>
              <a:rPr sz="2800" dirty="0">
                <a:latin typeface="Times New Roman" panose="02020603050405020304"/>
                <a:cs typeface="Times New Roman" panose="02020603050405020304"/>
              </a:rPr>
              <a:t>contribute</a:t>
            </a:r>
            <a:r>
              <a:rPr sz="2800" spc="10" dirty="0">
                <a:latin typeface="Times New Roman" panose="02020603050405020304"/>
                <a:cs typeface="Times New Roman" panose="02020603050405020304"/>
              </a:rPr>
              <a:t> </a:t>
            </a:r>
            <a:r>
              <a:rPr sz="2800" dirty="0">
                <a:latin typeface="Times New Roman" panose="02020603050405020304"/>
                <a:cs typeface="Times New Roman" panose="02020603050405020304"/>
              </a:rPr>
              <a:t>to</a:t>
            </a:r>
            <a:r>
              <a:rPr sz="2800" spc="20" dirty="0">
                <a:latin typeface="Times New Roman" panose="02020603050405020304"/>
                <a:cs typeface="Times New Roman" panose="02020603050405020304"/>
              </a:rPr>
              <a:t> </a:t>
            </a:r>
            <a:r>
              <a:rPr sz="2800" dirty="0">
                <a:latin typeface="Times New Roman" panose="02020603050405020304"/>
                <a:cs typeface="Times New Roman" panose="02020603050405020304"/>
              </a:rPr>
              <a:t>COPD.</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These</a:t>
            </a:r>
            <a:r>
              <a:rPr sz="2800" spc="20" dirty="0">
                <a:latin typeface="Times New Roman" panose="02020603050405020304"/>
                <a:cs typeface="Times New Roman" panose="02020603050405020304"/>
              </a:rPr>
              <a:t> </a:t>
            </a:r>
            <a:r>
              <a:rPr sz="2800" dirty="0">
                <a:latin typeface="Times New Roman" panose="02020603050405020304"/>
                <a:cs typeface="Times New Roman" panose="02020603050405020304"/>
              </a:rPr>
              <a:t>two</a:t>
            </a:r>
            <a:r>
              <a:rPr sz="2800" spc="35" dirty="0">
                <a:latin typeface="Times New Roman" panose="02020603050405020304"/>
                <a:cs typeface="Times New Roman" panose="02020603050405020304"/>
              </a:rPr>
              <a:t> </a:t>
            </a:r>
            <a:r>
              <a:rPr sz="2800" dirty="0">
                <a:latin typeface="Times New Roman" panose="02020603050405020304"/>
                <a:cs typeface="Times New Roman" panose="02020603050405020304"/>
              </a:rPr>
              <a:t>conditions</a:t>
            </a:r>
            <a:r>
              <a:rPr sz="2800" spc="25" dirty="0">
                <a:latin typeface="Times New Roman" panose="02020603050405020304"/>
                <a:cs typeface="Times New Roman" panose="02020603050405020304"/>
              </a:rPr>
              <a:t> </a:t>
            </a:r>
            <a:r>
              <a:rPr sz="2800" dirty="0">
                <a:latin typeface="Times New Roman" panose="02020603050405020304"/>
                <a:cs typeface="Times New Roman" panose="02020603050405020304"/>
              </a:rPr>
              <a:t>usually</a:t>
            </a:r>
            <a:r>
              <a:rPr sz="2800" spc="20" dirty="0">
                <a:latin typeface="Times New Roman" panose="02020603050405020304"/>
                <a:cs typeface="Times New Roman" panose="02020603050405020304"/>
              </a:rPr>
              <a:t> </a:t>
            </a:r>
            <a:r>
              <a:rPr sz="2800" dirty="0">
                <a:latin typeface="Times New Roman" panose="02020603050405020304"/>
                <a:cs typeface="Times New Roman" panose="02020603050405020304"/>
              </a:rPr>
              <a:t>occur</a:t>
            </a:r>
            <a:r>
              <a:rPr sz="2800" spc="25" dirty="0">
                <a:latin typeface="Times New Roman" panose="02020603050405020304"/>
                <a:cs typeface="Times New Roman" panose="02020603050405020304"/>
              </a:rPr>
              <a:t> </a:t>
            </a:r>
            <a:r>
              <a:rPr sz="2800" dirty="0">
                <a:latin typeface="Times New Roman" panose="02020603050405020304"/>
                <a:cs typeface="Times New Roman" panose="02020603050405020304"/>
              </a:rPr>
              <a:t>together</a:t>
            </a:r>
            <a:r>
              <a:rPr sz="2800" spc="25" dirty="0">
                <a:latin typeface="Times New Roman" panose="02020603050405020304"/>
                <a:cs typeface="Times New Roman" panose="02020603050405020304"/>
              </a:rPr>
              <a:t> </a:t>
            </a:r>
            <a:r>
              <a:rPr sz="2800" dirty="0">
                <a:latin typeface="Times New Roman" panose="02020603050405020304"/>
                <a:cs typeface="Times New Roman" panose="02020603050405020304"/>
              </a:rPr>
              <a:t>and</a:t>
            </a:r>
            <a:r>
              <a:rPr sz="2800" spc="25" dirty="0">
                <a:latin typeface="Times New Roman" panose="02020603050405020304"/>
                <a:cs typeface="Times New Roman" panose="02020603050405020304"/>
              </a:rPr>
              <a:t> </a:t>
            </a:r>
            <a:r>
              <a:rPr sz="2800" dirty="0">
                <a:latin typeface="Times New Roman" panose="02020603050405020304"/>
                <a:cs typeface="Times New Roman" panose="02020603050405020304"/>
              </a:rPr>
              <a:t>can</a:t>
            </a:r>
            <a:r>
              <a:rPr sz="2800" spc="25" dirty="0">
                <a:latin typeface="Times New Roman" panose="02020603050405020304"/>
                <a:cs typeface="Times New Roman" panose="02020603050405020304"/>
              </a:rPr>
              <a:t> </a:t>
            </a:r>
            <a:r>
              <a:rPr sz="2800" spc="-20" dirty="0">
                <a:latin typeface="Times New Roman" panose="02020603050405020304"/>
                <a:cs typeface="Times New Roman" panose="02020603050405020304"/>
              </a:rPr>
              <a:t>vary 	</a:t>
            </a:r>
            <a:r>
              <a:rPr sz="2800" dirty="0">
                <a:latin typeface="Times New Roman" panose="02020603050405020304"/>
                <a:cs typeface="Times New Roman" panose="02020603050405020304"/>
              </a:rPr>
              <a:t>in</a:t>
            </a:r>
            <a:r>
              <a:rPr sz="2800" spc="-30" dirty="0">
                <a:latin typeface="Times New Roman" panose="02020603050405020304"/>
                <a:cs typeface="Times New Roman" panose="02020603050405020304"/>
              </a:rPr>
              <a:t> </a:t>
            </a:r>
            <a:r>
              <a:rPr sz="2800" dirty="0">
                <a:latin typeface="Times New Roman" panose="02020603050405020304"/>
                <a:cs typeface="Times New Roman" panose="02020603050405020304"/>
              </a:rPr>
              <a:t>severity</a:t>
            </a:r>
            <a:r>
              <a:rPr sz="2800" spc="-30" dirty="0">
                <a:latin typeface="Times New Roman" panose="02020603050405020304"/>
                <a:cs typeface="Times New Roman" panose="02020603050405020304"/>
              </a:rPr>
              <a:t> </a:t>
            </a:r>
            <a:r>
              <a:rPr sz="2800" dirty="0">
                <a:latin typeface="Times New Roman" panose="02020603050405020304"/>
                <a:cs typeface="Times New Roman" panose="02020603050405020304"/>
              </a:rPr>
              <a:t>among</a:t>
            </a:r>
            <a:r>
              <a:rPr sz="2800" spc="-5" dirty="0">
                <a:latin typeface="Times New Roman" panose="02020603050405020304"/>
                <a:cs typeface="Times New Roman" panose="02020603050405020304"/>
              </a:rPr>
              <a:t> </a:t>
            </a:r>
            <a:r>
              <a:rPr sz="2800" dirty="0">
                <a:latin typeface="Times New Roman" panose="02020603050405020304"/>
                <a:cs typeface="Times New Roman" panose="02020603050405020304"/>
              </a:rPr>
              <a:t>individuals</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with</a:t>
            </a:r>
            <a:r>
              <a:rPr sz="2800" spc="-1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COPD.</a:t>
            </a:r>
            <a:endParaRPr sz="2800">
              <a:latin typeface="Times New Roman" panose="02020603050405020304"/>
              <a:cs typeface="Times New Roman" panose="02020603050405020304"/>
            </a:endParaRPr>
          </a:p>
          <a:p>
            <a:pPr marL="12700">
              <a:lnSpc>
                <a:spcPct val="100000"/>
              </a:lnSpc>
            </a:pPr>
            <a:r>
              <a:rPr sz="2800" b="1" u="sng" spc="-10" dirty="0">
                <a:uFill>
                  <a:solidFill>
                    <a:srgbClr val="000000"/>
                  </a:solidFill>
                </a:uFill>
                <a:latin typeface="Times New Roman" panose="02020603050405020304"/>
                <a:cs typeface="Times New Roman" panose="02020603050405020304"/>
              </a:rPr>
              <a:t>Symptoms</a:t>
            </a:r>
            <a:endParaRPr sz="2800">
              <a:latin typeface="Times New Roman" panose="02020603050405020304"/>
              <a:cs typeface="Times New Roman" panose="02020603050405020304"/>
            </a:endParaRPr>
          </a:p>
          <a:p>
            <a:pPr marL="12700" marR="15875">
              <a:lnSpc>
                <a:spcPct val="100000"/>
              </a:lnSpc>
            </a:pPr>
            <a:r>
              <a:rPr sz="2800" dirty="0">
                <a:latin typeface="Times New Roman" panose="02020603050405020304"/>
                <a:cs typeface="Times New Roman" panose="02020603050405020304"/>
              </a:rPr>
              <a:t>COPD</a:t>
            </a:r>
            <a:r>
              <a:rPr sz="2800" spc="260" dirty="0">
                <a:latin typeface="Times New Roman" panose="02020603050405020304"/>
                <a:cs typeface="Times New Roman" panose="02020603050405020304"/>
              </a:rPr>
              <a:t> </a:t>
            </a:r>
            <a:r>
              <a:rPr sz="2800" dirty="0">
                <a:latin typeface="Times New Roman" panose="02020603050405020304"/>
                <a:cs typeface="Times New Roman" panose="02020603050405020304"/>
              </a:rPr>
              <a:t>symptoms</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often</a:t>
            </a:r>
            <a:r>
              <a:rPr sz="2800" spc="275" dirty="0">
                <a:latin typeface="Times New Roman" panose="02020603050405020304"/>
                <a:cs typeface="Times New Roman" panose="02020603050405020304"/>
              </a:rPr>
              <a:t> </a:t>
            </a:r>
            <a:r>
              <a:rPr sz="2800" dirty="0">
                <a:latin typeface="Times New Roman" panose="02020603050405020304"/>
                <a:cs typeface="Times New Roman" panose="02020603050405020304"/>
              </a:rPr>
              <a:t>don't</a:t>
            </a:r>
            <a:r>
              <a:rPr sz="2800" spc="260" dirty="0">
                <a:latin typeface="Times New Roman" panose="02020603050405020304"/>
                <a:cs typeface="Times New Roman" panose="02020603050405020304"/>
              </a:rPr>
              <a:t> </a:t>
            </a:r>
            <a:r>
              <a:rPr sz="2800" dirty="0">
                <a:latin typeface="Times New Roman" panose="02020603050405020304"/>
                <a:cs typeface="Times New Roman" panose="02020603050405020304"/>
              </a:rPr>
              <a:t>appear</a:t>
            </a:r>
            <a:r>
              <a:rPr sz="2800" spc="260" dirty="0">
                <a:latin typeface="Times New Roman" panose="02020603050405020304"/>
                <a:cs typeface="Times New Roman" panose="02020603050405020304"/>
              </a:rPr>
              <a:t> </a:t>
            </a:r>
            <a:r>
              <a:rPr sz="2800" dirty="0">
                <a:latin typeface="Times New Roman" panose="02020603050405020304"/>
                <a:cs typeface="Times New Roman" panose="02020603050405020304"/>
              </a:rPr>
              <a:t>until</a:t>
            </a:r>
            <a:r>
              <a:rPr sz="2800" spc="275" dirty="0">
                <a:latin typeface="Times New Roman" panose="02020603050405020304"/>
                <a:cs typeface="Times New Roman" panose="02020603050405020304"/>
              </a:rPr>
              <a:t> </a:t>
            </a:r>
            <a:r>
              <a:rPr sz="2800" dirty="0">
                <a:latin typeface="Times New Roman" panose="02020603050405020304"/>
                <a:cs typeface="Times New Roman" panose="02020603050405020304"/>
              </a:rPr>
              <a:t>significant</a:t>
            </a:r>
            <a:r>
              <a:rPr sz="2800" spc="265" dirty="0">
                <a:latin typeface="Times New Roman" panose="02020603050405020304"/>
                <a:cs typeface="Times New Roman" panose="02020603050405020304"/>
              </a:rPr>
              <a:t> </a:t>
            </a:r>
            <a:r>
              <a:rPr sz="2800" dirty="0">
                <a:latin typeface="Times New Roman" panose="02020603050405020304"/>
                <a:cs typeface="Times New Roman" panose="02020603050405020304"/>
              </a:rPr>
              <a:t>lung</a:t>
            </a:r>
            <a:r>
              <a:rPr sz="2800" spc="270" dirty="0">
                <a:latin typeface="Times New Roman" panose="02020603050405020304"/>
                <a:cs typeface="Times New Roman" panose="02020603050405020304"/>
              </a:rPr>
              <a:t> </a:t>
            </a:r>
            <a:r>
              <a:rPr sz="2800" dirty="0">
                <a:latin typeface="Times New Roman" panose="02020603050405020304"/>
                <a:cs typeface="Times New Roman" panose="02020603050405020304"/>
              </a:rPr>
              <a:t>damage</a:t>
            </a:r>
            <a:r>
              <a:rPr sz="2800" spc="265" dirty="0">
                <a:latin typeface="Times New Roman" panose="02020603050405020304"/>
                <a:cs typeface="Times New Roman" panose="02020603050405020304"/>
              </a:rPr>
              <a:t> </a:t>
            </a:r>
            <a:r>
              <a:rPr sz="2800" dirty="0">
                <a:latin typeface="Times New Roman" panose="02020603050405020304"/>
                <a:cs typeface="Times New Roman" panose="02020603050405020304"/>
              </a:rPr>
              <a:t>has</a:t>
            </a:r>
            <a:r>
              <a:rPr sz="2800" spc="275"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occurred, </a:t>
            </a:r>
            <a:r>
              <a:rPr sz="2800" dirty="0">
                <a:latin typeface="Times New Roman" panose="02020603050405020304"/>
                <a:cs typeface="Times New Roman" panose="02020603050405020304"/>
              </a:rPr>
              <a:t>and</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they</a:t>
            </a:r>
            <a:r>
              <a:rPr sz="2800" spc="-55" dirty="0">
                <a:latin typeface="Times New Roman" panose="02020603050405020304"/>
                <a:cs typeface="Times New Roman" panose="02020603050405020304"/>
              </a:rPr>
              <a:t> </a:t>
            </a:r>
            <a:r>
              <a:rPr sz="2800" dirty="0">
                <a:latin typeface="Times New Roman" panose="02020603050405020304"/>
                <a:cs typeface="Times New Roman" panose="02020603050405020304"/>
              </a:rPr>
              <a:t>usually</a:t>
            </a:r>
            <a:r>
              <a:rPr sz="2800" spc="-55" dirty="0">
                <a:latin typeface="Times New Roman" panose="02020603050405020304"/>
                <a:cs typeface="Times New Roman" panose="02020603050405020304"/>
              </a:rPr>
              <a:t> </a:t>
            </a:r>
            <a:r>
              <a:rPr sz="2800" dirty="0">
                <a:latin typeface="Times New Roman" panose="02020603050405020304"/>
                <a:cs typeface="Times New Roman" panose="02020603050405020304"/>
              </a:rPr>
              <a:t>worsen</a:t>
            </a:r>
            <a:r>
              <a:rPr sz="2800" spc="-25" dirty="0">
                <a:latin typeface="Times New Roman" panose="02020603050405020304"/>
                <a:cs typeface="Times New Roman" panose="02020603050405020304"/>
              </a:rPr>
              <a:t> </a:t>
            </a:r>
            <a:r>
              <a:rPr sz="2800" dirty="0">
                <a:latin typeface="Times New Roman" panose="02020603050405020304"/>
                <a:cs typeface="Times New Roman" panose="02020603050405020304"/>
              </a:rPr>
              <a:t>over</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time,</a:t>
            </a:r>
            <a:r>
              <a:rPr sz="2800" spc="-40" dirty="0">
                <a:latin typeface="Times New Roman" panose="02020603050405020304"/>
                <a:cs typeface="Times New Roman" panose="02020603050405020304"/>
              </a:rPr>
              <a:t> </a:t>
            </a:r>
            <a:r>
              <a:rPr sz="2800" dirty="0">
                <a:latin typeface="Times New Roman" panose="02020603050405020304"/>
                <a:cs typeface="Times New Roman" panose="02020603050405020304"/>
              </a:rPr>
              <a:t>particularly</a:t>
            </a:r>
            <a:r>
              <a:rPr sz="2800" spc="-50" dirty="0">
                <a:latin typeface="Times New Roman" panose="02020603050405020304"/>
                <a:cs typeface="Times New Roman" panose="02020603050405020304"/>
              </a:rPr>
              <a:t> </a:t>
            </a:r>
            <a:r>
              <a:rPr sz="2800" dirty="0">
                <a:latin typeface="Times New Roman" panose="02020603050405020304"/>
                <a:cs typeface="Times New Roman" panose="02020603050405020304"/>
              </a:rPr>
              <a:t>if</a:t>
            </a:r>
            <a:r>
              <a:rPr sz="2800" spc="-35" dirty="0">
                <a:latin typeface="Times New Roman" panose="02020603050405020304"/>
                <a:cs typeface="Times New Roman" panose="02020603050405020304"/>
              </a:rPr>
              <a:t> </a:t>
            </a:r>
            <a:r>
              <a:rPr sz="2800" dirty="0">
                <a:latin typeface="Times New Roman" panose="02020603050405020304"/>
                <a:cs typeface="Times New Roman" panose="02020603050405020304"/>
              </a:rPr>
              <a:t>smoking</a:t>
            </a:r>
            <a:r>
              <a:rPr sz="2800" spc="-35" dirty="0">
                <a:latin typeface="Times New Roman" panose="02020603050405020304"/>
                <a:cs typeface="Times New Roman" panose="02020603050405020304"/>
              </a:rPr>
              <a:t> </a:t>
            </a:r>
            <a:r>
              <a:rPr sz="2800" dirty="0">
                <a:latin typeface="Times New Roman" panose="02020603050405020304"/>
                <a:cs typeface="Times New Roman" panose="02020603050405020304"/>
              </a:rPr>
              <a:t>exposure</a:t>
            </a:r>
            <a:r>
              <a:rPr sz="2800" spc="-50" dirty="0">
                <a:latin typeface="Times New Roman" panose="02020603050405020304"/>
                <a:cs typeface="Times New Roman" panose="02020603050405020304"/>
              </a:rPr>
              <a:t> </a:t>
            </a:r>
            <a:r>
              <a:rPr sz="2800" spc="-10" dirty="0">
                <a:latin typeface="Times New Roman" panose="02020603050405020304"/>
                <a:cs typeface="Times New Roman" panose="02020603050405020304"/>
              </a:rPr>
              <a:t>continues.</a:t>
            </a:r>
            <a:endParaRPr sz="2800">
              <a:latin typeface="Times New Roman" panose="02020603050405020304"/>
              <a:cs typeface="Times New Roman" panose="02020603050405020304"/>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9825" y="375284"/>
            <a:ext cx="11046460" cy="5878830"/>
          </a:xfrm>
          <a:prstGeom prst="rect">
            <a:avLst/>
          </a:prstGeom>
        </p:spPr>
        <p:txBody>
          <a:bodyPr vert="horz" wrap="square" lIns="0" tIns="12700" rIns="0" bIns="0" rtlCol="0">
            <a:spAutoFit/>
          </a:bodyPr>
          <a:lstStyle/>
          <a:p>
            <a:pPr marL="12700">
              <a:lnSpc>
                <a:spcPct val="100000"/>
              </a:lnSpc>
              <a:spcBef>
                <a:spcPts val="100"/>
              </a:spcBef>
            </a:pPr>
            <a:r>
              <a:rPr sz="2400" b="1" u="sng" dirty="0">
                <a:solidFill>
                  <a:srgbClr val="C55A11"/>
                </a:solidFill>
                <a:uFill>
                  <a:solidFill>
                    <a:srgbClr val="C55A11"/>
                  </a:solidFill>
                </a:uFill>
                <a:latin typeface="Times New Roman" panose="02020603050405020304"/>
                <a:cs typeface="Times New Roman" panose="02020603050405020304"/>
              </a:rPr>
              <a:t>Signs</a:t>
            </a:r>
            <a:r>
              <a:rPr sz="2400" b="1" u="sng" spc="-55" dirty="0">
                <a:solidFill>
                  <a:srgbClr val="C55A11"/>
                </a:solidFill>
                <a:uFill>
                  <a:solidFill>
                    <a:srgbClr val="C55A11"/>
                  </a:solidFill>
                </a:uFill>
                <a:latin typeface="Times New Roman" panose="02020603050405020304"/>
                <a:cs typeface="Times New Roman" panose="02020603050405020304"/>
              </a:rPr>
              <a:t> </a:t>
            </a:r>
            <a:r>
              <a:rPr sz="2400" b="1" u="sng" dirty="0">
                <a:solidFill>
                  <a:srgbClr val="C55A11"/>
                </a:solidFill>
                <a:uFill>
                  <a:solidFill>
                    <a:srgbClr val="C55A11"/>
                  </a:solidFill>
                </a:uFill>
                <a:latin typeface="Times New Roman" panose="02020603050405020304"/>
                <a:cs typeface="Times New Roman" panose="02020603050405020304"/>
              </a:rPr>
              <a:t>and</a:t>
            </a:r>
            <a:r>
              <a:rPr sz="2400" b="1" u="sng" spc="-40" dirty="0">
                <a:solidFill>
                  <a:srgbClr val="C55A11"/>
                </a:solidFill>
                <a:uFill>
                  <a:solidFill>
                    <a:srgbClr val="C55A11"/>
                  </a:solidFill>
                </a:uFill>
                <a:latin typeface="Times New Roman" panose="02020603050405020304"/>
                <a:cs typeface="Times New Roman" panose="02020603050405020304"/>
              </a:rPr>
              <a:t> </a:t>
            </a:r>
            <a:r>
              <a:rPr sz="2400" b="1" u="sng" dirty="0">
                <a:solidFill>
                  <a:srgbClr val="C55A11"/>
                </a:solidFill>
                <a:uFill>
                  <a:solidFill>
                    <a:srgbClr val="C55A11"/>
                  </a:solidFill>
                </a:uFill>
                <a:latin typeface="Times New Roman" panose="02020603050405020304"/>
                <a:cs typeface="Times New Roman" panose="02020603050405020304"/>
              </a:rPr>
              <a:t>symptoms</a:t>
            </a:r>
            <a:r>
              <a:rPr sz="2400" b="1" u="sng" spc="-35" dirty="0">
                <a:solidFill>
                  <a:srgbClr val="C55A11"/>
                </a:solidFill>
                <a:uFill>
                  <a:solidFill>
                    <a:srgbClr val="C55A11"/>
                  </a:solidFill>
                </a:uFill>
                <a:latin typeface="Times New Roman" panose="02020603050405020304"/>
                <a:cs typeface="Times New Roman" panose="02020603050405020304"/>
              </a:rPr>
              <a:t> </a:t>
            </a:r>
            <a:r>
              <a:rPr sz="2400" b="1" u="sng" dirty="0">
                <a:solidFill>
                  <a:srgbClr val="C55A11"/>
                </a:solidFill>
                <a:uFill>
                  <a:solidFill>
                    <a:srgbClr val="C55A11"/>
                  </a:solidFill>
                </a:uFill>
                <a:latin typeface="Times New Roman" panose="02020603050405020304"/>
                <a:cs typeface="Times New Roman" panose="02020603050405020304"/>
              </a:rPr>
              <a:t>of</a:t>
            </a:r>
            <a:r>
              <a:rPr sz="2400" b="1" u="sng" spc="-40" dirty="0">
                <a:solidFill>
                  <a:srgbClr val="C55A11"/>
                </a:solidFill>
                <a:uFill>
                  <a:solidFill>
                    <a:srgbClr val="C55A11"/>
                  </a:solidFill>
                </a:uFill>
                <a:latin typeface="Times New Roman" panose="02020603050405020304"/>
                <a:cs typeface="Times New Roman" panose="02020603050405020304"/>
              </a:rPr>
              <a:t> </a:t>
            </a:r>
            <a:r>
              <a:rPr sz="2400" b="1" u="sng" dirty="0">
                <a:solidFill>
                  <a:srgbClr val="C55A11"/>
                </a:solidFill>
                <a:uFill>
                  <a:solidFill>
                    <a:srgbClr val="C55A11"/>
                  </a:solidFill>
                </a:uFill>
                <a:latin typeface="Times New Roman" panose="02020603050405020304"/>
                <a:cs typeface="Times New Roman" panose="02020603050405020304"/>
              </a:rPr>
              <a:t>COPD</a:t>
            </a:r>
            <a:r>
              <a:rPr sz="2400" b="1" u="sng" spc="-50" dirty="0">
                <a:solidFill>
                  <a:srgbClr val="C55A11"/>
                </a:solidFill>
                <a:uFill>
                  <a:solidFill>
                    <a:srgbClr val="C55A11"/>
                  </a:solidFill>
                </a:uFill>
                <a:latin typeface="Times New Roman" panose="02020603050405020304"/>
                <a:cs typeface="Times New Roman" panose="02020603050405020304"/>
              </a:rPr>
              <a:t> </a:t>
            </a:r>
            <a:r>
              <a:rPr sz="2400" b="1" u="sng" dirty="0">
                <a:solidFill>
                  <a:srgbClr val="C55A11"/>
                </a:solidFill>
                <a:uFill>
                  <a:solidFill>
                    <a:srgbClr val="C55A11"/>
                  </a:solidFill>
                </a:uFill>
                <a:latin typeface="Times New Roman" panose="02020603050405020304"/>
                <a:cs typeface="Times New Roman" panose="02020603050405020304"/>
              </a:rPr>
              <a:t>may</a:t>
            </a:r>
            <a:r>
              <a:rPr sz="2400" b="1" u="sng" spc="-40" dirty="0">
                <a:solidFill>
                  <a:srgbClr val="C55A11"/>
                </a:solidFill>
                <a:uFill>
                  <a:solidFill>
                    <a:srgbClr val="C55A11"/>
                  </a:solidFill>
                </a:uFill>
                <a:latin typeface="Times New Roman" panose="02020603050405020304"/>
                <a:cs typeface="Times New Roman" panose="02020603050405020304"/>
              </a:rPr>
              <a:t> </a:t>
            </a:r>
            <a:r>
              <a:rPr sz="2400" b="1" u="sng" spc="-10" dirty="0">
                <a:solidFill>
                  <a:srgbClr val="C55A11"/>
                </a:solidFill>
                <a:uFill>
                  <a:solidFill>
                    <a:srgbClr val="C55A11"/>
                  </a:solidFill>
                </a:uFill>
                <a:latin typeface="Times New Roman" panose="02020603050405020304"/>
                <a:cs typeface="Times New Roman" panose="02020603050405020304"/>
              </a:rPr>
              <a:t>include:</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solidFill>
                  <a:srgbClr val="C55A11"/>
                </a:solidFill>
                <a:latin typeface="Times New Roman" panose="02020603050405020304"/>
                <a:cs typeface="Times New Roman" panose="02020603050405020304"/>
              </a:rPr>
              <a:t>Shortness</a:t>
            </a:r>
            <a:r>
              <a:rPr sz="2400" spc="-3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of</a:t>
            </a:r>
            <a:r>
              <a:rPr sz="2400" spc="-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breath,</a:t>
            </a:r>
            <a:r>
              <a:rPr sz="2400" spc="-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especially</a:t>
            </a:r>
            <a:r>
              <a:rPr sz="2400" spc="-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during</a:t>
            </a:r>
            <a:r>
              <a:rPr sz="2400" spc="-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physical</a:t>
            </a:r>
            <a:r>
              <a:rPr sz="2400" spc="-45"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activities</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spc="-10" dirty="0">
                <a:solidFill>
                  <a:srgbClr val="C55A11"/>
                </a:solidFill>
                <a:latin typeface="Times New Roman" panose="02020603050405020304"/>
                <a:cs typeface="Times New Roman" panose="02020603050405020304"/>
              </a:rPr>
              <a:t>Wheezing</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solidFill>
                  <a:srgbClr val="C55A11"/>
                </a:solidFill>
                <a:latin typeface="Times New Roman" panose="02020603050405020304"/>
                <a:cs typeface="Times New Roman" panose="02020603050405020304"/>
              </a:rPr>
              <a:t>Chest</a:t>
            </a:r>
            <a:r>
              <a:rPr sz="2400" spc="-10" dirty="0">
                <a:solidFill>
                  <a:srgbClr val="C55A11"/>
                </a:solidFill>
                <a:latin typeface="Times New Roman" panose="02020603050405020304"/>
                <a:cs typeface="Times New Roman" panose="02020603050405020304"/>
              </a:rPr>
              <a:t> tightness</a:t>
            </a:r>
            <a:endParaRPr sz="2400">
              <a:latin typeface="Times New Roman" panose="02020603050405020304"/>
              <a:cs typeface="Times New Roman" panose="02020603050405020304"/>
            </a:endParaRPr>
          </a:p>
          <a:p>
            <a:pPr marL="355600" marR="5080" indent="-342900">
              <a:lnSpc>
                <a:spcPct val="100000"/>
              </a:lnSpc>
              <a:buFont typeface="Arial MT"/>
              <a:buChar char="*"/>
              <a:tabLst>
                <a:tab pos="355600" algn="l"/>
              </a:tabLst>
            </a:pPr>
            <a:r>
              <a:rPr sz="2400" dirty="0">
                <a:solidFill>
                  <a:srgbClr val="C55A11"/>
                </a:solidFill>
                <a:latin typeface="Times New Roman" panose="02020603050405020304"/>
                <a:cs typeface="Times New Roman" panose="02020603050405020304"/>
              </a:rPr>
              <a:t>A</a:t>
            </a:r>
            <a:r>
              <a:rPr sz="2400" spc="-1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chronic</a:t>
            </a:r>
            <a:r>
              <a:rPr sz="2400" spc="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cough</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that</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may</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produce</a:t>
            </a:r>
            <a:r>
              <a:rPr sz="2400" spc="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mucus</a:t>
            </a:r>
            <a:r>
              <a:rPr sz="2400" spc="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(sputum)</a:t>
            </a:r>
            <a:r>
              <a:rPr sz="2400" spc="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that</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may</a:t>
            </a:r>
            <a:r>
              <a:rPr sz="2400" spc="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be</a:t>
            </a:r>
            <a:r>
              <a:rPr sz="2400" spc="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clear,</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white,</a:t>
            </a:r>
            <a:r>
              <a:rPr sz="2400" spc="15"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yellow,</a:t>
            </a:r>
            <a:r>
              <a:rPr sz="2400" dirty="0">
                <a:solidFill>
                  <a:srgbClr val="C55A11"/>
                </a:solidFill>
                <a:latin typeface="Times New Roman" panose="02020603050405020304"/>
                <a:cs typeface="Times New Roman" panose="02020603050405020304"/>
              </a:rPr>
              <a:t> </a:t>
            </a:r>
            <a:r>
              <a:rPr sz="2400" spc="-25" dirty="0">
                <a:solidFill>
                  <a:srgbClr val="C55A11"/>
                </a:solidFill>
                <a:latin typeface="Times New Roman" panose="02020603050405020304"/>
                <a:cs typeface="Times New Roman" panose="02020603050405020304"/>
              </a:rPr>
              <a:t>or </a:t>
            </a:r>
            <a:r>
              <a:rPr sz="2400" spc="-10" dirty="0">
                <a:solidFill>
                  <a:srgbClr val="C55A11"/>
                </a:solidFill>
                <a:latin typeface="Times New Roman" panose="02020603050405020304"/>
                <a:cs typeface="Times New Roman" panose="02020603050405020304"/>
              </a:rPr>
              <a:t>greenish</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solidFill>
                  <a:srgbClr val="C55A11"/>
                </a:solidFill>
                <a:latin typeface="Times New Roman" panose="02020603050405020304"/>
                <a:cs typeface="Times New Roman" panose="02020603050405020304"/>
              </a:rPr>
              <a:t>Frequent</a:t>
            </a:r>
            <a:r>
              <a:rPr sz="2400" spc="-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respiratory</a:t>
            </a:r>
            <a:r>
              <a:rPr sz="2400" spc="-20"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infections</a:t>
            </a:r>
            <a:endParaRPr sz="2400">
              <a:latin typeface="Times New Roman" panose="02020603050405020304"/>
              <a:cs typeface="Times New Roman" panose="02020603050405020304"/>
            </a:endParaRPr>
          </a:p>
          <a:p>
            <a:pPr marL="354965" indent="-342265">
              <a:lnSpc>
                <a:spcPct val="100000"/>
              </a:lnSpc>
              <a:spcBef>
                <a:spcPts val="5"/>
              </a:spcBef>
              <a:buFont typeface="Arial MT"/>
              <a:buChar char="*"/>
              <a:tabLst>
                <a:tab pos="354965" algn="l"/>
              </a:tabLst>
            </a:pPr>
            <a:r>
              <a:rPr sz="2400" dirty="0">
                <a:solidFill>
                  <a:srgbClr val="C55A11"/>
                </a:solidFill>
                <a:latin typeface="Times New Roman" panose="02020603050405020304"/>
                <a:cs typeface="Times New Roman" panose="02020603050405020304"/>
              </a:rPr>
              <a:t>Lack</a:t>
            </a:r>
            <a:r>
              <a:rPr sz="2400" spc="-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of</a:t>
            </a:r>
            <a:r>
              <a:rPr sz="2400" spc="-5"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energy</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solidFill>
                  <a:srgbClr val="C55A11"/>
                </a:solidFill>
                <a:latin typeface="Times New Roman" panose="02020603050405020304"/>
                <a:cs typeface="Times New Roman" panose="02020603050405020304"/>
              </a:rPr>
              <a:t>Unintended</a:t>
            </a:r>
            <a:r>
              <a:rPr sz="2400" spc="-4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weight</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loss (in</a:t>
            </a:r>
            <a:r>
              <a:rPr sz="2400" spc="-3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later</a:t>
            </a:r>
            <a:r>
              <a:rPr sz="2400" spc="-20"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stages)</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solidFill>
                  <a:srgbClr val="C55A11"/>
                </a:solidFill>
                <a:latin typeface="Times New Roman" panose="02020603050405020304"/>
                <a:cs typeface="Times New Roman" panose="02020603050405020304"/>
              </a:rPr>
              <a:t>Swelling</a:t>
            </a:r>
            <a:r>
              <a:rPr sz="2400" spc="-4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in</a:t>
            </a:r>
            <a:r>
              <a:rPr sz="2400" spc="-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ankles,</a:t>
            </a:r>
            <a:r>
              <a:rPr sz="2400" spc="-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feet,</a:t>
            </a:r>
            <a:r>
              <a:rPr sz="2400" spc="-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or</a:t>
            </a:r>
            <a:r>
              <a:rPr sz="2400" spc="-5" dirty="0">
                <a:solidFill>
                  <a:srgbClr val="C55A11"/>
                </a:solidFill>
                <a:latin typeface="Times New Roman" panose="02020603050405020304"/>
                <a:cs typeface="Times New Roman" panose="02020603050405020304"/>
              </a:rPr>
              <a:t> </a:t>
            </a:r>
            <a:r>
              <a:rPr sz="2400" spc="-20" dirty="0">
                <a:solidFill>
                  <a:srgbClr val="C55A11"/>
                </a:solidFill>
                <a:latin typeface="Times New Roman" panose="02020603050405020304"/>
                <a:cs typeface="Times New Roman" panose="02020603050405020304"/>
              </a:rPr>
              <a:t>legs</a:t>
            </a:r>
            <a:endParaRPr sz="2400">
              <a:latin typeface="Times New Roman" panose="02020603050405020304"/>
              <a:cs typeface="Times New Roman" panose="02020603050405020304"/>
            </a:endParaRPr>
          </a:p>
          <a:p>
            <a:pPr marL="88900">
              <a:lnSpc>
                <a:spcPct val="100000"/>
              </a:lnSpc>
            </a:pPr>
            <a:r>
              <a:rPr sz="2400" b="1" u="sng" spc="-25" dirty="0">
                <a:uFill>
                  <a:solidFill>
                    <a:srgbClr val="000000"/>
                  </a:solidFill>
                </a:uFill>
                <a:latin typeface="Times New Roman" panose="02020603050405020304"/>
                <a:cs typeface="Times New Roman" panose="02020603050405020304"/>
              </a:rPr>
              <a:t>Tests</a:t>
            </a:r>
            <a:r>
              <a:rPr sz="2400" b="1" u="sng" spc="-60"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may</a:t>
            </a:r>
            <a:r>
              <a:rPr sz="2400" b="1" u="sng" spc="-55" dirty="0">
                <a:uFill>
                  <a:solidFill>
                    <a:srgbClr val="000000"/>
                  </a:solidFill>
                </a:uFill>
                <a:latin typeface="Times New Roman" panose="02020603050405020304"/>
                <a:cs typeface="Times New Roman" panose="02020603050405020304"/>
              </a:rPr>
              <a:t> </a:t>
            </a:r>
            <a:r>
              <a:rPr sz="2400" b="1" u="sng" spc="-10" dirty="0">
                <a:uFill>
                  <a:solidFill>
                    <a:srgbClr val="000000"/>
                  </a:solidFill>
                </a:uFill>
                <a:latin typeface="Times New Roman" panose="02020603050405020304"/>
                <a:cs typeface="Times New Roman" panose="02020603050405020304"/>
              </a:rPr>
              <a:t>include:</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latin typeface="Times New Roman" panose="02020603050405020304"/>
                <a:cs typeface="Times New Roman" panose="02020603050405020304"/>
              </a:rPr>
              <a:t>Lung</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(pulmonary)</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function</a:t>
            </a:r>
            <a:r>
              <a:rPr sz="2400" spc="-4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tests.</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latin typeface="Times New Roman" panose="02020603050405020304"/>
                <a:cs typeface="Times New Roman" panose="02020603050405020304"/>
              </a:rPr>
              <a:t>Chest </a:t>
            </a:r>
            <a:r>
              <a:rPr sz="2400" spc="-25" dirty="0">
                <a:latin typeface="Times New Roman" panose="02020603050405020304"/>
                <a:cs typeface="Times New Roman" panose="02020603050405020304"/>
              </a:rPr>
              <a:t>X-</a:t>
            </a:r>
            <a:r>
              <a:rPr sz="2400" spc="-20" dirty="0">
                <a:latin typeface="Times New Roman" panose="02020603050405020304"/>
                <a:cs typeface="Times New Roman" panose="02020603050405020304"/>
              </a:rPr>
              <a:t>ray.</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latin typeface="Times New Roman" panose="02020603050405020304"/>
                <a:cs typeface="Times New Roman" panose="02020603050405020304"/>
              </a:rPr>
              <a:t>CT</a:t>
            </a:r>
            <a:r>
              <a:rPr sz="2400" spc="-4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scan.</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latin typeface="Times New Roman" panose="02020603050405020304"/>
                <a:cs typeface="Times New Roman" panose="02020603050405020304"/>
              </a:rPr>
              <a:t>Arterial</a:t>
            </a:r>
            <a:r>
              <a:rPr sz="2400" spc="-6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gas</a:t>
            </a:r>
            <a:r>
              <a:rPr sz="2400" spc="-1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analysis.</a:t>
            </a:r>
            <a:endParaRPr sz="24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2400" dirty="0">
                <a:latin typeface="Times New Roman" panose="02020603050405020304"/>
                <a:cs typeface="Times New Roman" panose="02020603050405020304"/>
              </a:rPr>
              <a:t>Laboratory</a:t>
            </a:r>
            <a:r>
              <a:rPr sz="2400" spc="-4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tests.</a:t>
            </a:r>
            <a:endParaRPr sz="2400">
              <a:latin typeface="Times New Roman" panose="02020603050405020304"/>
              <a:cs typeface="Times New Roman" panose="020206030504050203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952500" y="0"/>
            <a:ext cx="10287000" cy="68579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70" y="1294765"/>
            <a:ext cx="6283325" cy="4754245"/>
          </a:xfrm>
          <a:prstGeom prst="rect">
            <a:avLst/>
          </a:prstGeom>
        </p:spPr>
        <p:txBody>
          <a:bodyPr wrap="square">
            <a:noAutofit/>
          </a:bodyPr>
          <a:lstStyle/>
          <a:p>
            <a:pPr marL="342900" indent="-342900" algn="l">
              <a:lnSpc>
                <a:spcPct val="90000"/>
              </a:lnSpc>
              <a:buClrTx/>
              <a:buSzTx/>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Both CPU and brain </a:t>
            </a:r>
            <a:r>
              <a:rPr lang="en-US" sz="2400" i="1" dirty="0">
                <a:solidFill>
                  <a:schemeClr val="accent2"/>
                </a:solidFill>
                <a:effectLst/>
                <a:latin typeface="Times New Roman" panose="02020603050405020304" pitchFamily="18" charset="0"/>
                <a:ea typeface="Calibri" panose="020F0502020204030204" pitchFamily="34" charset="0"/>
              </a:rPr>
              <a:t>use electrical signals</a:t>
            </a:r>
            <a:r>
              <a:rPr lang="en-US" sz="2400" dirty="0">
                <a:effectLst/>
                <a:latin typeface="Times New Roman" panose="02020603050405020304" pitchFamily="18" charset="0"/>
                <a:ea typeface="Calibri" panose="020F0502020204030204" pitchFamily="34" charset="0"/>
              </a:rPr>
              <a:t> to send messages. </a:t>
            </a:r>
            <a:endParaRPr lang="en-US" sz="2400" dirty="0">
              <a:effectLst/>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en-US" sz="24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brain uses </a:t>
            </a:r>
            <a:r>
              <a:rPr lang="en-US" sz="2400" i="1" dirty="0">
                <a:solidFill>
                  <a:schemeClr val="accent2"/>
                </a:solidFill>
                <a:effectLst/>
                <a:latin typeface="Times New Roman" panose="02020603050405020304" pitchFamily="18" charset="0"/>
                <a:ea typeface="Calibri" panose="020F0502020204030204" pitchFamily="34" charset="0"/>
              </a:rPr>
              <a:t>chemicals</a:t>
            </a:r>
            <a:r>
              <a:rPr lang="en-US" sz="2400" dirty="0">
                <a:effectLst/>
                <a:latin typeface="Times New Roman" panose="02020603050405020304" pitchFamily="18" charset="0"/>
                <a:ea typeface="Calibri" panose="020F0502020204030204" pitchFamily="34" charset="0"/>
              </a:rPr>
              <a:t> to transmit information; the computer uses </a:t>
            </a:r>
            <a:r>
              <a:rPr lang="en-US" sz="2400" i="1" dirty="0">
                <a:solidFill>
                  <a:schemeClr val="accent2"/>
                </a:solidFill>
                <a:effectLst/>
                <a:latin typeface="Times New Roman" panose="02020603050405020304" pitchFamily="18" charset="0"/>
                <a:ea typeface="Calibri" panose="020F0502020204030204" pitchFamily="34" charset="0"/>
              </a:rPr>
              <a:t>electricity</a:t>
            </a:r>
            <a:r>
              <a:rPr lang="en-US" sz="2400"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en-US" sz="24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Even though electrical signals </a:t>
            </a:r>
            <a:r>
              <a:rPr lang="en-US" sz="2400" i="1" dirty="0">
                <a:solidFill>
                  <a:schemeClr val="accent2"/>
                </a:solidFill>
                <a:effectLst/>
                <a:latin typeface="Times New Roman" panose="02020603050405020304" pitchFamily="18" charset="0"/>
                <a:ea typeface="Calibri" panose="020F0502020204030204" pitchFamily="34" charset="0"/>
              </a:rPr>
              <a:t>travel </a:t>
            </a:r>
            <a:r>
              <a:rPr lang="en-US" sz="2400" dirty="0">
                <a:effectLst/>
                <a:latin typeface="Times New Roman" panose="02020603050405020304" pitchFamily="18" charset="0"/>
                <a:ea typeface="Calibri" panose="020F0502020204030204" pitchFamily="34" charset="0"/>
              </a:rPr>
              <a:t>at high speeds in the </a:t>
            </a:r>
            <a:r>
              <a:rPr lang="en-US" sz="2400" i="1" dirty="0">
                <a:solidFill>
                  <a:srgbClr val="00B050"/>
                </a:solidFill>
                <a:effectLst/>
                <a:latin typeface="Times New Roman" panose="02020603050405020304" pitchFamily="18" charset="0"/>
                <a:ea typeface="Calibri" panose="020F0502020204030204" pitchFamily="34" charset="0"/>
              </a:rPr>
              <a:t>nervous system</a:t>
            </a:r>
            <a:r>
              <a:rPr lang="en-US" sz="2400" dirty="0">
                <a:effectLst/>
                <a:latin typeface="Times New Roman" panose="02020603050405020304" pitchFamily="18" charset="0"/>
                <a:ea typeface="Calibri" panose="020F0502020204030204" pitchFamily="34" charset="0"/>
              </a:rPr>
              <a:t>, they travel even faster through the </a:t>
            </a:r>
            <a:r>
              <a:rPr lang="en-US" sz="2400" i="1" dirty="0">
                <a:solidFill>
                  <a:srgbClr val="00B050"/>
                </a:solidFill>
                <a:effectLst/>
                <a:latin typeface="Times New Roman" panose="02020603050405020304" pitchFamily="18" charset="0"/>
                <a:ea typeface="Calibri" panose="020F0502020204030204" pitchFamily="34" charset="0"/>
              </a:rPr>
              <a:t>wires</a:t>
            </a:r>
            <a:r>
              <a:rPr lang="en-US" sz="2400" dirty="0">
                <a:effectLst/>
                <a:latin typeface="Times New Roman" panose="02020603050405020304" pitchFamily="18" charset="0"/>
                <a:ea typeface="Calibri" panose="020F0502020204030204" pitchFamily="34" charset="0"/>
              </a:rPr>
              <a:t> in a computer. </a:t>
            </a:r>
            <a:endParaRPr lang="en-US" sz="2400" dirty="0">
              <a:effectLst/>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Both </a:t>
            </a:r>
            <a:r>
              <a:rPr lang="en-US" sz="2400" i="1" dirty="0">
                <a:solidFill>
                  <a:schemeClr val="accent2"/>
                </a:solidFill>
                <a:effectLst/>
                <a:latin typeface="Times New Roman" panose="02020603050405020304" pitchFamily="18" charset="0"/>
                <a:ea typeface="Calibri" panose="020F0502020204030204" pitchFamily="34" charset="0"/>
              </a:rPr>
              <a:t>transmit information</a:t>
            </a:r>
            <a:r>
              <a:rPr lang="en-US" sz="2400" dirty="0">
                <a:effectLst/>
                <a:latin typeface="Times New Roman" panose="02020603050405020304" pitchFamily="18" charset="0"/>
                <a:ea typeface="Calibri" panose="020F0502020204030204" pitchFamily="34" charset="0"/>
              </a:rPr>
              <a:t>.</a:t>
            </a:r>
            <a:endParaRPr lang="en-US" sz="2800" dirty="0"/>
          </a:p>
        </p:txBody>
      </p:sp>
      <p:pic>
        <p:nvPicPr>
          <p:cNvPr id="3" name="Picture 2" descr="A Beginner's Guide to Brain-Computer Interface and ..."/>
          <p:cNvPicPr/>
          <p:nvPr/>
        </p:nvPicPr>
        <p:blipFill>
          <a:blip r:embed="rId1">
            <a:extLst>
              <a:ext uri="{28A0092B-C50C-407E-A947-70E740481C1C}">
                <a14:useLocalDpi xmlns:a14="http://schemas.microsoft.com/office/drawing/2010/main" val="0"/>
              </a:ext>
            </a:extLst>
          </a:blip>
          <a:srcRect/>
          <a:stretch>
            <a:fillRect/>
          </a:stretch>
        </p:blipFill>
        <p:spPr bwMode="auto">
          <a:xfrm>
            <a:off x="6511290" y="365760"/>
            <a:ext cx="5497195" cy="6195060"/>
          </a:xfrm>
          <a:prstGeom prst="rect">
            <a:avLst/>
          </a:prstGeom>
          <a:noFill/>
          <a:ln>
            <a:noFill/>
          </a:ln>
        </p:spPr>
      </p:pic>
      <p:sp>
        <p:nvSpPr>
          <p:cNvPr id="4" name="Text Box 3"/>
          <p:cNvSpPr txBox="1"/>
          <p:nvPr/>
        </p:nvSpPr>
        <p:spPr>
          <a:xfrm>
            <a:off x="239395" y="231140"/>
            <a:ext cx="11169650" cy="842645"/>
          </a:xfrm>
          <a:prstGeom prst="rect">
            <a:avLst/>
          </a:prstGeom>
          <a:noFill/>
        </p:spPr>
        <p:txBody>
          <a:bodyPr wrap="square" rtlCol="0">
            <a:noAutofit/>
          </a:bodyPr>
          <a:p>
            <a:pPr algn="l"/>
            <a:r>
              <a:rPr lang="en-IN" altLang="en-US" sz="4800" b="1">
                <a:solidFill>
                  <a:srgbClr val="00B050"/>
                </a:solidFill>
                <a:latin typeface="+mj-lt"/>
                <a:ea typeface="+mj-ea"/>
                <a:cs typeface="+mj-cs"/>
                <a:sym typeface="+mn-ea"/>
              </a:rPr>
              <a:t>BRAIN AS A CPU SYSTEM</a:t>
            </a:r>
            <a:endParaRPr lang="en-IN" altLang="en-US" sz="4800" b="1">
              <a:solidFill>
                <a:srgbClr val="00B050"/>
              </a:solidFill>
              <a:latin typeface="+mj-lt"/>
              <a:ea typeface="+mj-ea"/>
              <a:cs typeface="+mj-cs"/>
            </a:endParaRPr>
          </a:p>
          <a:p>
            <a:pPr algn="r"/>
            <a:endParaRPr lang="en-US" sz="4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8526" y="224739"/>
            <a:ext cx="3248025" cy="940435"/>
          </a:xfrm>
          <a:prstGeom prst="rect">
            <a:avLst/>
          </a:prstGeom>
        </p:spPr>
        <p:txBody>
          <a:bodyPr vert="horz" wrap="square" lIns="0" tIns="12700" rIns="0" bIns="0" rtlCol="0">
            <a:spAutoFit/>
          </a:bodyPr>
          <a:lstStyle/>
          <a:p>
            <a:pPr marL="12700">
              <a:lnSpc>
                <a:spcPct val="100000"/>
              </a:lnSpc>
              <a:spcBef>
                <a:spcPts val="100"/>
              </a:spcBef>
            </a:pPr>
            <a:r>
              <a:rPr sz="6000" spc="-90" dirty="0">
                <a:solidFill>
                  <a:srgbClr val="C55A11"/>
                </a:solidFill>
                <a:latin typeface="Calibri Light" panose="020F0302020204030204"/>
                <a:cs typeface="Calibri Light" panose="020F0302020204030204"/>
              </a:rPr>
              <a:t>Ventilators</a:t>
            </a:r>
            <a:endParaRPr sz="6000">
              <a:latin typeface="Calibri Light" panose="020F0302020204030204"/>
              <a:cs typeface="Calibri Light" panose="020F0302020204030204"/>
            </a:endParaRPr>
          </a:p>
        </p:txBody>
      </p:sp>
      <p:sp>
        <p:nvSpPr>
          <p:cNvPr id="3" name="object 3"/>
          <p:cNvSpPr txBox="1"/>
          <p:nvPr/>
        </p:nvSpPr>
        <p:spPr>
          <a:xfrm>
            <a:off x="790143" y="1117472"/>
            <a:ext cx="10359390" cy="4171315"/>
          </a:xfrm>
          <a:prstGeom prst="rect">
            <a:avLst/>
          </a:prstGeom>
        </p:spPr>
        <p:txBody>
          <a:bodyPr vert="horz" wrap="square" lIns="0" tIns="74295" rIns="0" bIns="0" rtlCol="0">
            <a:spAutoFit/>
          </a:bodyPr>
          <a:lstStyle/>
          <a:p>
            <a:pPr marL="12700" marR="5080">
              <a:lnSpc>
                <a:spcPts val="3890"/>
              </a:lnSpc>
              <a:spcBef>
                <a:spcPts val="585"/>
              </a:spcBef>
              <a:tabLst>
                <a:tab pos="463550" algn="l"/>
                <a:tab pos="2536190" algn="l"/>
                <a:tab pos="3023870" algn="l"/>
                <a:tab pos="3413125" algn="l"/>
                <a:tab pos="4830445" algn="l"/>
                <a:tab pos="5781675" algn="l"/>
                <a:tab pos="7684770" algn="l"/>
                <a:tab pos="8280400" algn="l"/>
                <a:tab pos="9476105" algn="l"/>
              </a:tabLst>
            </a:pPr>
            <a:r>
              <a:rPr sz="3600" spc="-50" dirty="0">
                <a:solidFill>
                  <a:srgbClr val="221F1F"/>
                </a:solidFill>
                <a:latin typeface="Cambria" panose="02040503050406030204"/>
                <a:cs typeface="Cambria" panose="02040503050406030204"/>
              </a:rPr>
              <a:t>A</a:t>
            </a:r>
            <a:r>
              <a:rPr sz="360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ventilator</a:t>
            </a:r>
            <a:r>
              <a:rPr sz="3600" dirty="0">
                <a:solidFill>
                  <a:srgbClr val="221F1F"/>
                </a:solidFill>
                <a:latin typeface="Cambria" panose="02040503050406030204"/>
                <a:cs typeface="Cambria" panose="02040503050406030204"/>
              </a:rPr>
              <a:t>	</a:t>
            </a:r>
            <a:r>
              <a:rPr sz="3600" spc="-25" dirty="0">
                <a:solidFill>
                  <a:srgbClr val="221F1F"/>
                </a:solidFill>
                <a:latin typeface="Cambria" panose="02040503050406030204"/>
                <a:cs typeface="Cambria" panose="02040503050406030204"/>
              </a:rPr>
              <a:t>is</a:t>
            </a:r>
            <a:r>
              <a:rPr sz="3600" dirty="0">
                <a:solidFill>
                  <a:srgbClr val="221F1F"/>
                </a:solidFill>
                <a:latin typeface="Cambria" panose="02040503050406030204"/>
                <a:cs typeface="Cambria" panose="02040503050406030204"/>
              </a:rPr>
              <a:t>	</a:t>
            </a:r>
            <a:r>
              <a:rPr sz="3600" spc="-50" dirty="0">
                <a:solidFill>
                  <a:srgbClr val="221F1F"/>
                </a:solidFill>
                <a:latin typeface="Cambria" panose="02040503050406030204"/>
                <a:cs typeface="Cambria" panose="02040503050406030204"/>
              </a:rPr>
              <a:t>a</a:t>
            </a:r>
            <a:r>
              <a:rPr sz="360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device</a:t>
            </a:r>
            <a:r>
              <a:rPr sz="3600" dirty="0">
                <a:solidFill>
                  <a:srgbClr val="221F1F"/>
                </a:solidFill>
                <a:latin typeface="Cambria" panose="02040503050406030204"/>
                <a:cs typeface="Cambria" panose="02040503050406030204"/>
              </a:rPr>
              <a:t>	</a:t>
            </a:r>
            <a:r>
              <a:rPr sz="3600" spc="-20" dirty="0">
                <a:solidFill>
                  <a:srgbClr val="221F1F"/>
                </a:solidFill>
                <a:latin typeface="Cambria" panose="02040503050406030204"/>
                <a:cs typeface="Cambria" panose="02040503050406030204"/>
              </a:rPr>
              <a:t>that</a:t>
            </a:r>
            <a:r>
              <a:rPr sz="360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supports</a:t>
            </a:r>
            <a:r>
              <a:rPr sz="3600" dirty="0">
                <a:solidFill>
                  <a:srgbClr val="221F1F"/>
                </a:solidFill>
                <a:latin typeface="Cambria" panose="02040503050406030204"/>
                <a:cs typeface="Cambria" panose="02040503050406030204"/>
              </a:rPr>
              <a:t>	</a:t>
            </a:r>
            <a:r>
              <a:rPr sz="3600" spc="-25" dirty="0">
                <a:solidFill>
                  <a:srgbClr val="221F1F"/>
                </a:solidFill>
                <a:latin typeface="Cambria" panose="02040503050406030204"/>
                <a:cs typeface="Cambria" panose="02040503050406030204"/>
              </a:rPr>
              <a:t>or</a:t>
            </a:r>
            <a:r>
              <a:rPr sz="360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takes</a:t>
            </a:r>
            <a:r>
              <a:rPr sz="3600" dirty="0">
                <a:solidFill>
                  <a:srgbClr val="221F1F"/>
                </a:solidFill>
                <a:latin typeface="Cambria" panose="02040503050406030204"/>
                <a:cs typeface="Cambria" panose="02040503050406030204"/>
              </a:rPr>
              <a:t>	</a:t>
            </a:r>
            <a:r>
              <a:rPr sz="3600" spc="-45" dirty="0">
                <a:solidFill>
                  <a:srgbClr val="221F1F"/>
                </a:solidFill>
                <a:latin typeface="Cambria" panose="02040503050406030204"/>
                <a:cs typeface="Cambria" panose="02040503050406030204"/>
              </a:rPr>
              <a:t>over </a:t>
            </a:r>
            <a:r>
              <a:rPr sz="3600" dirty="0">
                <a:solidFill>
                  <a:srgbClr val="221F1F"/>
                </a:solidFill>
                <a:latin typeface="Cambria" panose="02040503050406030204"/>
                <a:cs typeface="Cambria" panose="02040503050406030204"/>
              </a:rPr>
              <a:t>the</a:t>
            </a:r>
            <a:r>
              <a:rPr sz="3600" spc="-85"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breathing</a:t>
            </a:r>
            <a:r>
              <a:rPr sz="3600" spc="-80"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process,</a:t>
            </a:r>
            <a:r>
              <a:rPr sz="3600" spc="-70"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pumping</a:t>
            </a:r>
            <a:r>
              <a:rPr sz="3600" spc="-65"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air</a:t>
            </a:r>
            <a:r>
              <a:rPr sz="3600" spc="-55"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into</a:t>
            </a:r>
            <a:r>
              <a:rPr sz="3600" spc="-65"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the</a:t>
            </a:r>
            <a:r>
              <a:rPr sz="3600" spc="-9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lungs.</a:t>
            </a:r>
            <a:endParaRPr sz="3600">
              <a:latin typeface="Cambria" panose="02040503050406030204"/>
              <a:cs typeface="Cambria" panose="02040503050406030204"/>
            </a:endParaRPr>
          </a:p>
          <a:p>
            <a:pPr marL="12700">
              <a:lnSpc>
                <a:spcPct val="100000"/>
              </a:lnSpc>
              <a:spcBef>
                <a:spcPts val="505"/>
              </a:spcBef>
            </a:pPr>
            <a:r>
              <a:rPr sz="3600" b="1" dirty="0">
                <a:solidFill>
                  <a:srgbClr val="221F1F"/>
                </a:solidFill>
                <a:latin typeface="Cambria" panose="02040503050406030204"/>
                <a:cs typeface="Cambria" panose="02040503050406030204"/>
              </a:rPr>
              <a:t>Types</a:t>
            </a:r>
            <a:r>
              <a:rPr sz="3600" b="1" spc="-60" dirty="0">
                <a:solidFill>
                  <a:srgbClr val="221F1F"/>
                </a:solidFill>
                <a:latin typeface="Cambria" panose="02040503050406030204"/>
                <a:cs typeface="Cambria" panose="02040503050406030204"/>
              </a:rPr>
              <a:t> </a:t>
            </a:r>
            <a:r>
              <a:rPr sz="3600" b="1" dirty="0">
                <a:solidFill>
                  <a:srgbClr val="221F1F"/>
                </a:solidFill>
                <a:latin typeface="Cambria" panose="02040503050406030204"/>
                <a:cs typeface="Cambria" panose="02040503050406030204"/>
              </a:rPr>
              <a:t>of</a:t>
            </a:r>
            <a:r>
              <a:rPr sz="3600" b="1" spc="-50" dirty="0">
                <a:solidFill>
                  <a:srgbClr val="221F1F"/>
                </a:solidFill>
                <a:latin typeface="Cambria" panose="02040503050406030204"/>
                <a:cs typeface="Cambria" panose="02040503050406030204"/>
              </a:rPr>
              <a:t> </a:t>
            </a:r>
            <a:r>
              <a:rPr sz="3600" b="1" spc="-10" dirty="0">
                <a:solidFill>
                  <a:srgbClr val="221F1F"/>
                </a:solidFill>
                <a:latin typeface="Cambria" panose="02040503050406030204"/>
                <a:cs typeface="Cambria" panose="02040503050406030204"/>
              </a:rPr>
              <a:t>ventilator</a:t>
            </a:r>
            <a:endParaRPr sz="3600">
              <a:latin typeface="Cambria" panose="02040503050406030204"/>
              <a:cs typeface="Cambria" panose="02040503050406030204"/>
            </a:endParaRPr>
          </a:p>
          <a:p>
            <a:pPr marL="240665" indent="-227965">
              <a:lnSpc>
                <a:spcPct val="100000"/>
              </a:lnSpc>
              <a:spcBef>
                <a:spcPts val="565"/>
              </a:spcBef>
              <a:buFont typeface="Arial MT"/>
              <a:buChar char="•"/>
              <a:tabLst>
                <a:tab pos="240665" algn="l"/>
              </a:tabLst>
            </a:pPr>
            <a:r>
              <a:rPr sz="3600" dirty="0">
                <a:solidFill>
                  <a:srgbClr val="221F1F"/>
                </a:solidFill>
                <a:latin typeface="Cambria" panose="02040503050406030204"/>
                <a:cs typeface="Cambria" panose="02040503050406030204"/>
              </a:rPr>
              <a:t>Face</a:t>
            </a:r>
            <a:r>
              <a:rPr sz="3600" spc="-125"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mask</a:t>
            </a:r>
            <a:r>
              <a:rPr sz="3600" spc="-11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ventilators</a:t>
            </a:r>
            <a:endParaRPr sz="3600">
              <a:latin typeface="Cambria" panose="02040503050406030204"/>
              <a:cs typeface="Cambria" panose="02040503050406030204"/>
            </a:endParaRPr>
          </a:p>
          <a:p>
            <a:pPr marL="240665" indent="-227965">
              <a:lnSpc>
                <a:spcPct val="100000"/>
              </a:lnSpc>
              <a:spcBef>
                <a:spcPts val="580"/>
              </a:spcBef>
              <a:buFont typeface="Arial MT"/>
              <a:buChar char="•"/>
              <a:tabLst>
                <a:tab pos="240665" algn="l"/>
              </a:tabLst>
            </a:pPr>
            <a:r>
              <a:rPr sz="3600" spc="-10" dirty="0">
                <a:solidFill>
                  <a:srgbClr val="221F1F"/>
                </a:solidFill>
                <a:latin typeface="Cambria" panose="02040503050406030204"/>
                <a:cs typeface="Cambria" panose="02040503050406030204"/>
              </a:rPr>
              <a:t>Mechanical</a:t>
            </a:r>
            <a:r>
              <a:rPr sz="3600" spc="-100"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ventilators</a:t>
            </a:r>
            <a:endParaRPr sz="3600">
              <a:latin typeface="Cambria" panose="02040503050406030204"/>
              <a:cs typeface="Cambria" panose="02040503050406030204"/>
            </a:endParaRPr>
          </a:p>
          <a:p>
            <a:pPr marL="240665" indent="-227965">
              <a:lnSpc>
                <a:spcPct val="100000"/>
              </a:lnSpc>
              <a:spcBef>
                <a:spcPts val="565"/>
              </a:spcBef>
              <a:buFont typeface="Arial MT"/>
              <a:buChar char="•"/>
              <a:tabLst>
                <a:tab pos="240665" algn="l"/>
              </a:tabLst>
            </a:pPr>
            <a:r>
              <a:rPr sz="3600" dirty="0">
                <a:solidFill>
                  <a:srgbClr val="221F1F"/>
                </a:solidFill>
                <a:latin typeface="Cambria" panose="02040503050406030204"/>
                <a:cs typeface="Cambria" panose="02040503050406030204"/>
              </a:rPr>
              <a:t>Manual</a:t>
            </a:r>
            <a:r>
              <a:rPr sz="3600" spc="-105" dirty="0">
                <a:solidFill>
                  <a:srgbClr val="221F1F"/>
                </a:solidFill>
                <a:latin typeface="Cambria" panose="02040503050406030204"/>
                <a:cs typeface="Cambria" panose="02040503050406030204"/>
              </a:rPr>
              <a:t> </a:t>
            </a:r>
            <a:r>
              <a:rPr sz="3600" dirty="0">
                <a:solidFill>
                  <a:srgbClr val="221F1F"/>
                </a:solidFill>
                <a:latin typeface="Cambria" panose="02040503050406030204"/>
                <a:cs typeface="Cambria" panose="02040503050406030204"/>
              </a:rPr>
              <a:t>resuscitator</a:t>
            </a:r>
            <a:r>
              <a:rPr sz="3600" spc="-130" dirty="0">
                <a:solidFill>
                  <a:srgbClr val="221F1F"/>
                </a:solidFill>
                <a:latin typeface="Cambria" panose="02040503050406030204"/>
                <a:cs typeface="Cambria" panose="02040503050406030204"/>
              </a:rPr>
              <a:t> </a:t>
            </a:r>
            <a:r>
              <a:rPr sz="3600" spc="-20" dirty="0">
                <a:solidFill>
                  <a:srgbClr val="221F1F"/>
                </a:solidFill>
                <a:latin typeface="Cambria" panose="02040503050406030204"/>
                <a:cs typeface="Cambria" panose="02040503050406030204"/>
              </a:rPr>
              <a:t>bags</a:t>
            </a:r>
            <a:endParaRPr sz="3600">
              <a:latin typeface="Cambria" panose="02040503050406030204"/>
              <a:cs typeface="Cambria" panose="02040503050406030204"/>
            </a:endParaRPr>
          </a:p>
          <a:p>
            <a:pPr marL="240665" indent="-227965">
              <a:lnSpc>
                <a:spcPct val="100000"/>
              </a:lnSpc>
              <a:spcBef>
                <a:spcPts val="565"/>
              </a:spcBef>
              <a:buFont typeface="Arial MT"/>
              <a:buChar char="•"/>
              <a:tabLst>
                <a:tab pos="240665" algn="l"/>
              </a:tabLst>
            </a:pPr>
            <a:r>
              <a:rPr sz="3600" spc="-30" dirty="0">
                <a:solidFill>
                  <a:srgbClr val="221F1F"/>
                </a:solidFill>
                <a:latin typeface="Cambria" panose="02040503050406030204"/>
                <a:cs typeface="Cambria" panose="02040503050406030204"/>
              </a:rPr>
              <a:t>Tracheostomy</a:t>
            </a:r>
            <a:r>
              <a:rPr sz="3600" spc="-114" dirty="0">
                <a:solidFill>
                  <a:srgbClr val="221F1F"/>
                </a:solidFill>
                <a:latin typeface="Cambria" panose="02040503050406030204"/>
                <a:cs typeface="Cambria" panose="02040503050406030204"/>
              </a:rPr>
              <a:t> </a:t>
            </a:r>
            <a:r>
              <a:rPr sz="3600" spc="-10" dirty="0">
                <a:solidFill>
                  <a:srgbClr val="221F1F"/>
                </a:solidFill>
                <a:latin typeface="Cambria" panose="02040503050406030204"/>
                <a:cs typeface="Cambria" panose="02040503050406030204"/>
              </a:rPr>
              <a:t>ventilators</a:t>
            </a:r>
            <a:endParaRPr sz="3600">
              <a:latin typeface="Cambria" panose="02040503050406030204"/>
              <a:cs typeface="Cambria" panose="02040503050406030204"/>
            </a:endParaRPr>
          </a:p>
        </p:txBody>
      </p:sp>
      <p:pic>
        <p:nvPicPr>
          <p:cNvPr id="4" name="object 4"/>
          <p:cNvPicPr/>
          <p:nvPr/>
        </p:nvPicPr>
        <p:blipFill>
          <a:blip r:embed="rId1" cstate="print"/>
          <a:stretch>
            <a:fillRect/>
          </a:stretch>
        </p:blipFill>
        <p:spPr>
          <a:xfrm>
            <a:off x="6935723" y="2197607"/>
            <a:ext cx="4291583" cy="429158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951" y="-33146"/>
            <a:ext cx="435737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000000"/>
                </a:solidFill>
                <a:latin typeface="Calibri" panose="020F0502020204030204"/>
                <a:cs typeface="Calibri" panose="020F0502020204030204"/>
              </a:rPr>
              <a:t>Face</a:t>
            </a:r>
            <a:r>
              <a:rPr sz="4000" b="1" spc="-150" dirty="0">
                <a:solidFill>
                  <a:srgbClr val="000000"/>
                </a:solidFill>
                <a:latin typeface="Calibri" panose="020F0502020204030204"/>
                <a:cs typeface="Calibri" panose="020F0502020204030204"/>
              </a:rPr>
              <a:t> </a:t>
            </a:r>
            <a:r>
              <a:rPr sz="4000" b="1" dirty="0">
                <a:solidFill>
                  <a:srgbClr val="000000"/>
                </a:solidFill>
                <a:latin typeface="Calibri" panose="020F0502020204030204"/>
                <a:cs typeface="Calibri" panose="020F0502020204030204"/>
              </a:rPr>
              <a:t>mask</a:t>
            </a:r>
            <a:r>
              <a:rPr sz="4000" b="1" spc="-130" dirty="0">
                <a:solidFill>
                  <a:srgbClr val="000000"/>
                </a:solidFill>
                <a:latin typeface="Calibri" panose="020F0502020204030204"/>
                <a:cs typeface="Calibri" panose="020F0502020204030204"/>
              </a:rPr>
              <a:t> </a:t>
            </a:r>
            <a:r>
              <a:rPr sz="4000" b="1" spc="-10" dirty="0">
                <a:solidFill>
                  <a:srgbClr val="000000"/>
                </a:solidFill>
                <a:latin typeface="Calibri" panose="020F0502020204030204"/>
                <a:cs typeface="Calibri" panose="020F0502020204030204"/>
              </a:rPr>
              <a:t>ventilator</a:t>
            </a:r>
            <a:endParaRPr sz="4000">
              <a:latin typeface="Calibri" panose="020F0502020204030204"/>
              <a:cs typeface="Calibri" panose="020F0502020204030204"/>
            </a:endParaRPr>
          </a:p>
        </p:txBody>
      </p:sp>
      <p:sp>
        <p:nvSpPr>
          <p:cNvPr id="3" name="object 3"/>
          <p:cNvSpPr txBox="1"/>
          <p:nvPr/>
        </p:nvSpPr>
        <p:spPr>
          <a:xfrm>
            <a:off x="263143" y="943102"/>
            <a:ext cx="6350635" cy="4800600"/>
          </a:xfrm>
          <a:prstGeom prst="rect">
            <a:avLst/>
          </a:prstGeom>
        </p:spPr>
        <p:txBody>
          <a:bodyPr vert="horz" wrap="square" lIns="0" tIns="60960" rIns="0" bIns="0" rtlCol="0">
            <a:spAutoFit/>
          </a:bodyPr>
          <a:lstStyle/>
          <a:p>
            <a:pPr marL="240030" marR="6985" indent="-227330" algn="just">
              <a:lnSpc>
                <a:spcPts val="3020"/>
              </a:lnSpc>
              <a:spcBef>
                <a:spcPts val="480"/>
              </a:spcBef>
              <a:buFont typeface="Arial MT"/>
              <a:buChar char="•"/>
              <a:tabLst>
                <a:tab pos="241300" algn="l"/>
              </a:tabLst>
            </a:pPr>
            <a:r>
              <a:rPr sz="2800" dirty="0">
                <a:solidFill>
                  <a:srgbClr val="221F1F"/>
                </a:solidFill>
                <a:latin typeface="Cambria" panose="02040503050406030204"/>
                <a:cs typeface="Cambria" panose="02040503050406030204"/>
              </a:rPr>
              <a:t>It</a:t>
            </a:r>
            <a:r>
              <a:rPr sz="2800" spc="-4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is</a:t>
            </a:r>
            <a:r>
              <a:rPr sz="2800" spc="-3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a:t>
            </a:r>
            <a:r>
              <a:rPr sz="2800" spc="-30" dirty="0">
                <a:solidFill>
                  <a:srgbClr val="221F1F"/>
                </a:solidFill>
                <a:latin typeface="Cambria" panose="02040503050406030204"/>
                <a:cs typeface="Cambria" panose="02040503050406030204"/>
              </a:rPr>
              <a:t> </a:t>
            </a:r>
            <a:r>
              <a:rPr sz="2800" spc="-20" dirty="0">
                <a:solidFill>
                  <a:srgbClr val="221F1F"/>
                </a:solidFill>
                <a:latin typeface="Cambria" panose="02040503050406030204"/>
                <a:cs typeface="Cambria" panose="02040503050406030204"/>
              </a:rPr>
              <a:t>noninvasive </a:t>
            </a:r>
            <a:r>
              <a:rPr sz="2800" dirty="0">
                <a:solidFill>
                  <a:srgbClr val="221F1F"/>
                </a:solidFill>
                <a:latin typeface="Cambria" panose="02040503050406030204"/>
                <a:cs typeface="Cambria" panose="02040503050406030204"/>
              </a:rPr>
              <a:t>method</a:t>
            </a:r>
            <a:r>
              <a:rPr sz="2800" spc="-3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of</a:t>
            </a:r>
            <a:r>
              <a:rPr sz="2800" spc="-30"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supporting 	</a:t>
            </a:r>
            <a:r>
              <a:rPr sz="2800" dirty="0">
                <a:solidFill>
                  <a:srgbClr val="221F1F"/>
                </a:solidFill>
                <a:latin typeface="Cambria" panose="02040503050406030204"/>
                <a:cs typeface="Cambria" panose="02040503050406030204"/>
              </a:rPr>
              <a:t>the</a:t>
            </a:r>
            <a:r>
              <a:rPr sz="2800" spc="-7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breathing</a:t>
            </a:r>
            <a:r>
              <a:rPr sz="2800" spc="-8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and</a:t>
            </a:r>
            <a:r>
              <a:rPr sz="2800" spc="-80"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oxygen</a:t>
            </a:r>
            <a:r>
              <a:rPr sz="2800" spc="-65"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levels.</a:t>
            </a:r>
            <a:endParaRPr sz="2800">
              <a:latin typeface="Cambria" panose="02040503050406030204"/>
              <a:cs typeface="Cambria" panose="02040503050406030204"/>
            </a:endParaRPr>
          </a:p>
          <a:p>
            <a:pPr marL="240030" marR="6985" indent="-227330" algn="just">
              <a:lnSpc>
                <a:spcPct val="90000"/>
              </a:lnSpc>
              <a:spcBef>
                <a:spcPts val="955"/>
              </a:spcBef>
              <a:buFont typeface="Arial MT"/>
              <a:buChar char="•"/>
              <a:tabLst>
                <a:tab pos="241300" algn="l"/>
              </a:tabLst>
            </a:pPr>
            <a:r>
              <a:rPr sz="2800" dirty="0">
                <a:solidFill>
                  <a:srgbClr val="221F1F"/>
                </a:solidFill>
                <a:latin typeface="Cambria" panose="02040503050406030204"/>
                <a:cs typeface="Cambria" panose="02040503050406030204"/>
              </a:rPr>
              <a:t>The</a:t>
            </a:r>
            <a:r>
              <a:rPr sz="2800" spc="22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mask</a:t>
            </a:r>
            <a:r>
              <a:rPr sz="2800" spc="21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fits</a:t>
            </a:r>
            <a:r>
              <a:rPr sz="2800" spc="22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over</a:t>
            </a:r>
            <a:r>
              <a:rPr sz="2800" spc="22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the</a:t>
            </a:r>
            <a:r>
              <a:rPr sz="2800" spc="22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nose</a:t>
            </a:r>
            <a:r>
              <a:rPr sz="2800" spc="21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and</a:t>
            </a:r>
            <a:r>
              <a:rPr sz="2800" spc="210"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mouth 	</a:t>
            </a:r>
            <a:r>
              <a:rPr sz="2800" dirty="0">
                <a:solidFill>
                  <a:srgbClr val="221F1F"/>
                </a:solidFill>
                <a:latin typeface="Cambria" panose="02040503050406030204"/>
                <a:cs typeface="Cambria" panose="02040503050406030204"/>
              </a:rPr>
              <a:t>while</a:t>
            </a:r>
            <a:r>
              <a:rPr sz="2800" spc="5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air</a:t>
            </a:r>
            <a:r>
              <a:rPr sz="2800" spc="4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blows</a:t>
            </a:r>
            <a:r>
              <a:rPr sz="2800" spc="6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into</a:t>
            </a:r>
            <a:r>
              <a:rPr sz="2800" spc="5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the</a:t>
            </a:r>
            <a:r>
              <a:rPr sz="2800" spc="5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airways</a:t>
            </a:r>
            <a:r>
              <a:rPr sz="2800" spc="55" dirty="0">
                <a:solidFill>
                  <a:srgbClr val="221F1F"/>
                </a:solidFill>
                <a:latin typeface="Cambria" panose="02040503050406030204"/>
                <a:cs typeface="Cambria" panose="02040503050406030204"/>
              </a:rPr>
              <a:t>  </a:t>
            </a:r>
            <a:r>
              <a:rPr sz="2800" spc="-25" dirty="0">
                <a:solidFill>
                  <a:srgbClr val="221F1F"/>
                </a:solidFill>
                <a:latin typeface="Cambria" panose="02040503050406030204"/>
                <a:cs typeface="Cambria" panose="02040503050406030204"/>
              </a:rPr>
              <a:t>and 	</a:t>
            </a:r>
            <a:r>
              <a:rPr sz="2800" spc="-10" dirty="0">
                <a:solidFill>
                  <a:srgbClr val="221F1F"/>
                </a:solidFill>
                <a:latin typeface="Cambria" panose="02040503050406030204"/>
                <a:cs typeface="Cambria" panose="02040503050406030204"/>
              </a:rPr>
              <a:t>lungs.</a:t>
            </a:r>
            <a:endParaRPr sz="2800">
              <a:latin typeface="Cambria" panose="02040503050406030204"/>
              <a:cs typeface="Cambria" panose="02040503050406030204"/>
            </a:endParaRPr>
          </a:p>
          <a:p>
            <a:pPr marL="12700" algn="just">
              <a:lnSpc>
                <a:spcPct val="100000"/>
              </a:lnSpc>
              <a:spcBef>
                <a:spcPts val="565"/>
              </a:spcBef>
            </a:pPr>
            <a:r>
              <a:rPr sz="2800" b="1" dirty="0">
                <a:latin typeface="Calibri" panose="020F0502020204030204"/>
                <a:cs typeface="Calibri" panose="020F0502020204030204"/>
              </a:rPr>
              <a:t>Mechanical</a:t>
            </a:r>
            <a:r>
              <a:rPr sz="2800" b="1" spc="-160" dirty="0">
                <a:latin typeface="Calibri" panose="020F0502020204030204"/>
                <a:cs typeface="Calibri" panose="020F0502020204030204"/>
              </a:rPr>
              <a:t> </a:t>
            </a:r>
            <a:r>
              <a:rPr sz="2800" b="1" spc="-10" dirty="0">
                <a:latin typeface="Calibri" panose="020F0502020204030204"/>
                <a:cs typeface="Calibri" panose="020F0502020204030204"/>
              </a:rPr>
              <a:t>ventilator</a:t>
            </a:r>
            <a:endParaRPr sz="2800">
              <a:latin typeface="Calibri" panose="020F0502020204030204"/>
              <a:cs typeface="Calibri" panose="020F0502020204030204"/>
            </a:endParaRPr>
          </a:p>
          <a:p>
            <a:pPr marL="12700" marR="5080" indent="154940" algn="just">
              <a:lnSpc>
                <a:spcPts val="3020"/>
              </a:lnSpc>
              <a:spcBef>
                <a:spcPts val="1150"/>
              </a:spcBef>
            </a:pPr>
            <a:r>
              <a:rPr sz="2800" dirty="0">
                <a:solidFill>
                  <a:srgbClr val="221F1F"/>
                </a:solidFill>
                <a:latin typeface="Cambria" panose="02040503050406030204"/>
                <a:cs typeface="Cambria" panose="02040503050406030204"/>
              </a:rPr>
              <a:t>These</a:t>
            </a:r>
            <a:r>
              <a:rPr sz="2800" spc="484"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are</a:t>
            </a:r>
            <a:r>
              <a:rPr sz="2800" spc="47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machines</a:t>
            </a:r>
            <a:r>
              <a:rPr sz="2800" spc="48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that</a:t>
            </a:r>
            <a:r>
              <a:rPr sz="2800" spc="48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take</a:t>
            </a:r>
            <a:r>
              <a:rPr sz="2800" spc="484"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over</a:t>
            </a:r>
            <a:r>
              <a:rPr sz="2800" spc="475" dirty="0">
                <a:solidFill>
                  <a:srgbClr val="221F1F"/>
                </a:solidFill>
                <a:latin typeface="Cambria" panose="02040503050406030204"/>
                <a:cs typeface="Cambria" panose="02040503050406030204"/>
              </a:rPr>
              <a:t> </a:t>
            </a:r>
            <a:r>
              <a:rPr sz="2800" spc="-25" dirty="0">
                <a:solidFill>
                  <a:srgbClr val="221F1F"/>
                </a:solidFill>
                <a:latin typeface="Cambria" panose="02040503050406030204"/>
                <a:cs typeface="Cambria" panose="02040503050406030204"/>
              </a:rPr>
              <a:t>the </a:t>
            </a:r>
            <a:r>
              <a:rPr sz="2800" dirty="0">
                <a:solidFill>
                  <a:srgbClr val="221F1F"/>
                </a:solidFill>
                <a:latin typeface="Cambria" panose="02040503050406030204"/>
                <a:cs typeface="Cambria" panose="02040503050406030204"/>
              </a:rPr>
              <a:t>breathing</a:t>
            </a:r>
            <a:r>
              <a:rPr sz="2800" spc="-12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process</a:t>
            </a:r>
            <a:r>
              <a:rPr sz="2800" spc="-120"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entirely</a:t>
            </a:r>
            <a:r>
              <a:rPr sz="2800" spc="-120" dirty="0">
                <a:solidFill>
                  <a:srgbClr val="221F1F"/>
                </a:solidFill>
                <a:latin typeface="Cambria" panose="02040503050406030204"/>
                <a:cs typeface="Cambria" panose="02040503050406030204"/>
              </a:rPr>
              <a:t> </a:t>
            </a:r>
            <a:r>
              <a:rPr sz="2800" spc="-50" dirty="0">
                <a:solidFill>
                  <a:srgbClr val="221F1F"/>
                </a:solidFill>
                <a:latin typeface="Cambria" panose="02040503050406030204"/>
                <a:cs typeface="Cambria" panose="02040503050406030204"/>
              </a:rPr>
              <a:t>.</a:t>
            </a:r>
            <a:endParaRPr sz="2800">
              <a:latin typeface="Cambria" panose="02040503050406030204"/>
              <a:cs typeface="Cambria" panose="02040503050406030204"/>
            </a:endParaRPr>
          </a:p>
          <a:p>
            <a:pPr marL="12700" marR="5080" algn="just">
              <a:lnSpc>
                <a:spcPct val="90000"/>
              </a:lnSpc>
              <a:spcBef>
                <a:spcPts val="960"/>
              </a:spcBef>
            </a:pPr>
            <a:r>
              <a:rPr sz="2800" dirty="0">
                <a:solidFill>
                  <a:srgbClr val="221F1F"/>
                </a:solidFill>
                <a:latin typeface="Cambria" panose="02040503050406030204"/>
                <a:cs typeface="Cambria" panose="02040503050406030204"/>
              </a:rPr>
              <a:t>It</a:t>
            </a:r>
            <a:r>
              <a:rPr sz="2800" spc="53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work</a:t>
            </a:r>
            <a:r>
              <a:rPr sz="2800" spc="52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via</a:t>
            </a:r>
            <a:r>
              <a:rPr sz="2800" spc="52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a:t>
            </a:r>
            <a:r>
              <a:rPr sz="2800" spc="53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tube</a:t>
            </a:r>
            <a:r>
              <a:rPr sz="2800" spc="52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in</a:t>
            </a:r>
            <a:r>
              <a:rPr sz="2800" spc="53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a:t>
            </a:r>
            <a:r>
              <a:rPr sz="2800" spc="52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person’s</a:t>
            </a:r>
            <a:r>
              <a:rPr sz="2800" spc="540"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throat, </a:t>
            </a:r>
            <a:r>
              <a:rPr sz="2800" dirty="0">
                <a:solidFill>
                  <a:srgbClr val="221F1F"/>
                </a:solidFill>
                <a:latin typeface="Cambria" panose="02040503050406030204"/>
                <a:cs typeface="Cambria" panose="02040503050406030204"/>
              </a:rPr>
              <a:t>pumping</a:t>
            </a:r>
            <a:r>
              <a:rPr sz="2800" spc="44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air</a:t>
            </a:r>
            <a:r>
              <a:rPr sz="2800" spc="434"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into</a:t>
            </a:r>
            <a:r>
              <a:rPr sz="2800" spc="445"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the</a:t>
            </a:r>
            <a:r>
              <a:rPr sz="2800" spc="44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lungs</a:t>
            </a:r>
            <a:r>
              <a:rPr sz="2800" spc="440" dirty="0">
                <a:solidFill>
                  <a:srgbClr val="221F1F"/>
                </a:solidFill>
                <a:latin typeface="Cambria" panose="02040503050406030204"/>
                <a:cs typeface="Cambria" panose="02040503050406030204"/>
              </a:rPr>
              <a:t>   </a:t>
            </a:r>
            <a:r>
              <a:rPr sz="2800" spc="-25" dirty="0">
                <a:solidFill>
                  <a:srgbClr val="221F1F"/>
                </a:solidFill>
                <a:latin typeface="Cambria" panose="02040503050406030204"/>
                <a:cs typeface="Cambria" panose="02040503050406030204"/>
              </a:rPr>
              <a:t>and </a:t>
            </a:r>
            <a:r>
              <a:rPr sz="2800" spc="-10" dirty="0">
                <a:solidFill>
                  <a:srgbClr val="221F1F"/>
                </a:solidFill>
                <a:latin typeface="Cambria" panose="02040503050406030204"/>
                <a:cs typeface="Cambria" panose="02040503050406030204"/>
              </a:rPr>
              <a:t>transporting</a:t>
            </a:r>
            <a:r>
              <a:rPr sz="2800" spc="-7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carbon</a:t>
            </a:r>
            <a:r>
              <a:rPr sz="2800" spc="-80" dirty="0">
                <a:solidFill>
                  <a:srgbClr val="221F1F"/>
                </a:solidFill>
                <a:latin typeface="Cambria" panose="02040503050406030204"/>
                <a:cs typeface="Cambria" panose="02040503050406030204"/>
              </a:rPr>
              <a:t> </a:t>
            </a:r>
            <a:r>
              <a:rPr sz="2800" dirty="0">
                <a:solidFill>
                  <a:srgbClr val="221F1F"/>
                </a:solidFill>
                <a:latin typeface="Cambria" panose="02040503050406030204"/>
                <a:cs typeface="Cambria" panose="02040503050406030204"/>
              </a:rPr>
              <a:t>dioxide</a:t>
            </a:r>
            <a:r>
              <a:rPr sz="2800" spc="-114" dirty="0">
                <a:solidFill>
                  <a:srgbClr val="221F1F"/>
                </a:solidFill>
                <a:latin typeface="Cambria" panose="02040503050406030204"/>
                <a:cs typeface="Cambria" panose="02040503050406030204"/>
              </a:rPr>
              <a:t> </a:t>
            </a:r>
            <a:r>
              <a:rPr sz="2800" spc="-10" dirty="0">
                <a:solidFill>
                  <a:srgbClr val="221F1F"/>
                </a:solidFill>
                <a:latin typeface="Cambria" panose="02040503050406030204"/>
                <a:cs typeface="Cambria" panose="02040503050406030204"/>
              </a:rPr>
              <a:t>away.</a:t>
            </a:r>
            <a:endParaRPr sz="2800">
              <a:latin typeface="Cambria" panose="02040503050406030204"/>
              <a:cs typeface="Cambria" panose="02040503050406030204"/>
            </a:endParaRPr>
          </a:p>
        </p:txBody>
      </p:sp>
      <p:pic>
        <p:nvPicPr>
          <p:cNvPr id="4" name="object 4"/>
          <p:cNvPicPr/>
          <p:nvPr/>
        </p:nvPicPr>
        <p:blipFill>
          <a:blip r:embed="rId1" cstate="print"/>
          <a:stretch>
            <a:fillRect/>
          </a:stretch>
        </p:blipFill>
        <p:spPr>
          <a:xfrm>
            <a:off x="6824471" y="220979"/>
            <a:ext cx="4838700" cy="3208020"/>
          </a:xfrm>
          <a:prstGeom prst="rect">
            <a:avLst/>
          </a:prstGeom>
        </p:spPr>
      </p:pic>
      <p:pic>
        <p:nvPicPr>
          <p:cNvPr id="5" name="object 5"/>
          <p:cNvPicPr/>
          <p:nvPr/>
        </p:nvPicPr>
        <p:blipFill>
          <a:blip r:embed="rId2" cstate="print"/>
          <a:stretch>
            <a:fillRect/>
          </a:stretch>
        </p:blipFill>
        <p:spPr>
          <a:xfrm>
            <a:off x="6824471" y="3672840"/>
            <a:ext cx="4934712" cy="272012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Manual</a:t>
            </a:r>
            <a:r>
              <a:rPr spc="-90" dirty="0"/>
              <a:t> </a:t>
            </a:r>
            <a:r>
              <a:rPr spc="-10" dirty="0"/>
              <a:t>Resuscitator</a:t>
            </a:r>
            <a:r>
              <a:rPr spc="-105" dirty="0"/>
              <a:t> </a:t>
            </a:r>
            <a:r>
              <a:rPr spc="-20" dirty="0"/>
              <a:t>Bags</a:t>
            </a:r>
            <a:endParaRPr spc="-20" dirty="0"/>
          </a:p>
        </p:txBody>
      </p:sp>
      <p:sp>
        <p:nvSpPr>
          <p:cNvPr id="3" name="object 3"/>
          <p:cNvSpPr txBox="1">
            <a:spLocks noGrp="1"/>
          </p:cNvSpPr>
          <p:nvPr>
            <p:ph type="body" idx="1"/>
          </p:nvPr>
        </p:nvSpPr>
        <p:spPr>
          <a:prstGeom prst="rect">
            <a:avLst/>
          </a:prstGeom>
        </p:spPr>
        <p:txBody>
          <a:bodyPr vert="horz" wrap="square" lIns="0" tIns="53975" rIns="0" bIns="0" rtlCol="0">
            <a:spAutoFit/>
          </a:bodyPr>
          <a:lstStyle/>
          <a:p>
            <a:pPr marL="240030" marR="267970" indent="-227330">
              <a:lnSpc>
                <a:spcPts val="2590"/>
              </a:lnSpc>
              <a:spcBef>
                <a:spcPts val="425"/>
              </a:spcBef>
              <a:buFont typeface="Arial MT"/>
              <a:buChar char="•"/>
              <a:tabLst>
                <a:tab pos="241300" algn="l"/>
                <a:tab pos="1282065" algn="l"/>
              </a:tabLst>
            </a:pPr>
            <a:r>
              <a:rPr dirty="0"/>
              <a:t>These</a:t>
            </a:r>
            <a:r>
              <a:rPr spc="-50" dirty="0"/>
              <a:t> </a:t>
            </a:r>
            <a:r>
              <a:rPr dirty="0"/>
              <a:t>are</a:t>
            </a:r>
            <a:r>
              <a:rPr spc="-65" dirty="0"/>
              <a:t> </a:t>
            </a:r>
            <a:r>
              <a:rPr dirty="0"/>
              <a:t>pieces</a:t>
            </a:r>
            <a:r>
              <a:rPr spc="-60" dirty="0"/>
              <a:t> </a:t>
            </a:r>
            <a:r>
              <a:rPr dirty="0"/>
              <a:t>of</a:t>
            </a:r>
            <a:r>
              <a:rPr spc="-55" dirty="0"/>
              <a:t> </a:t>
            </a:r>
            <a:r>
              <a:rPr dirty="0"/>
              <a:t>equipment</a:t>
            </a:r>
            <a:r>
              <a:rPr spc="-55" dirty="0"/>
              <a:t> </a:t>
            </a:r>
            <a:r>
              <a:rPr dirty="0"/>
              <a:t>that</a:t>
            </a:r>
            <a:r>
              <a:rPr spc="-65" dirty="0"/>
              <a:t> </a:t>
            </a:r>
            <a:r>
              <a:rPr spc="-10" dirty="0"/>
              <a:t>allow 	person</a:t>
            </a:r>
            <a:r>
              <a:rPr dirty="0"/>
              <a:t>	to</a:t>
            </a:r>
            <a:r>
              <a:rPr spc="-40" dirty="0"/>
              <a:t> </a:t>
            </a:r>
            <a:r>
              <a:rPr dirty="0"/>
              <a:t>control</a:t>
            </a:r>
            <a:r>
              <a:rPr spc="-40" dirty="0"/>
              <a:t> </a:t>
            </a:r>
            <a:r>
              <a:rPr dirty="0"/>
              <a:t>the</a:t>
            </a:r>
            <a:r>
              <a:rPr spc="-35" dirty="0"/>
              <a:t> </a:t>
            </a:r>
            <a:r>
              <a:rPr dirty="0"/>
              <a:t>airflow</a:t>
            </a:r>
            <a:r>
              <a:rPr spc="-60" dirty="0"/>
              <a:t> </a:t>
            </a:r>
            <a:r>
              <a:rPr dirty="0"/>
              <a:t>of</a:t>
            </a:r>
            <a:r>
              <a:rPr spc="-50" dirty="0"/>
              <a:t> </a:t>
            </a:r>
            <a:r>
              <a:rPr spc="-10" dirty="0"/>
              <a:t>their 	ventilator</a:t>
            </a:r>
            <a:r>
              <a:rPr spc="-35" dirty="0"/>
              <a:t> </a:t>
            </a:r>
            <a:r>
              <a:rPr dirty="0"/>
              <a:t>with</a:t>
            </a:r>
            <a:r>
              <a:rPr spc="-20" dirty="0"/>
              <a:t> </a:t>
            </a:r>
            <a:r>
              <a:rPr dirty="0"/>
              <a:t>their</a:t>
            </a:r>
            <a:r>
              <a:rPr spc="-25" dirty="0"/>
              <a:t> </a:t>
            </a:r>
            <a:r>
              <a:rPr spc="-10" dirty="0"/>
              <a:t>hands.</a:t>
            </a:r>
            <a:endParaRPr spc="-10" dirty="0"/>
          </a:p>
          <a:p>
            <a:pPr marL="240030" marR="299085" indent="-227330" algn="just">
              <a:lnSpc>
                <a:spcPts val="2590"/>
              </a:lnSpc>
              <a:spcBef>
                <a:spcPts val="1005"/>
              </a:spcBef>
              <a:buFont typeface="Arial MT"/>
              <a:buChar char="•"/>
              <a:tabLst>
                <a:tab pos="241300" algn="l"/>
              </a:tabLst>
            </a:pPr>
            <a:r>
              <a:rPr dirty="0"/>
              <a:t>These</a:t>
            </a:r>
            <a:r>
              <a:rPr spc="-55" dirty="0"/>
              <a:t> </a:t>
            </a:r>
            <a:r>
              <a:rPr dirty="0"/>
              <a:t>devices</a:t>
            </a:r>
            <a:r>
              <a:rPr spc="-55" dirty="0"/>
              <a:t> </a:t>
            </a:r>
            <a:r>
              <a:rPr dirty="0"/>
              <a:t>consist</a:t>
            </a:r>
            <a:r>
              <a:rPr spc="-65" dirty="0"/>
              <a:t> </a:t>
            </a:r>
            <a:r>
              <a:rPr dirty="0"/>
              <a:t>of</a:t>
            </a:r>
            <a:r>
              <a:rPr spc="-55" dirty="0"/>
              <a:t> </a:t>
            </a:r>
            <a:r>
              <a:rPr dirty="0"/>
              <a:t>an</a:t>
            </a:r>
            <a:r>
              <a:rPr spc="-60" dirty="0"/>
              <a:t> </a:t>
            </a:r>
            <a:r>
              <a:rPr dirty="0"/>
              <a:t>empty</a:t>
            </a:r>
            <a:r>
              <a:rPr spc="-65" dirty="0"/>
              <a:t> </a:t>
            </a:r>
            <a:r>
              <a:rPr dirty="0"/>
              <a:t>bag</a:t>
            </a:r>
            <a:r>
              <a:rPr spc="-60" dirty="0"/>
              <a:t> </a:t>
            </a:r>
            <a:r>
              <a:rPr spc="-25" dirty="0"/>
              <a:t>or 	</a:t>
            </a:r>
            <a:r>
              <a:rPr dirty="0"/>
              <a:t>bladder</a:t>
            </a:r>
            <a:r>
              <a:rPr spc="-65" dirty="0"/>
              <a:t> </a:t>
            </a:r>
            <a:r>
              <a:rPr dirty="0"/>
              <a:t>that</a:t>
            </a:r>
            <a:r>
              <a:rPr spc="-70" dirty="0"/>
              <a:t> </a:t>
            </a:r>
            <a:r>
              <a:rPr dirty="0"/>
              <a:t>a</a:t>
            </a:r>
            <a:r>
              <a:rPr spc="-55" dirty="0"/>
              <a:t> </a:t>
            </a:r>
            <a:r>
              <a:rPr dirty="0"/>
              <a:t>person</a:t>
            </a:r>
            <a:r>
              <a:rPr spc="-70" dirty="0"/>
              <a:t> </a:t>
            </a:r>
            <a:r>
              <a:rPr dirty="0"/>
              <a:t>squeezes</a:t>
            </a:r>
            <a:r>
              <a:rPr spc="-60" dirty="0"/>
              <a:t> </a:t>
            </a:r>
            <a:r>
              <a:rPr dirty="0"/>
              <a:t>to</a:t>
            </a:r>
            <a:r>
              <a:rPr spc="-60" dirty="0"/>
              <a:t> </a:t>
            </a:r>
            <a:r>
              <a:rPr spc="-20" dirty="0"/>
              <a:t>pump 	</a:t>
            </a:r>
            <a:r>
              <a:rPr dirty="0"/>
              <a:t>air</a:t>
            </a:r>
            <a:r>
              <a:rPr spc="-50" dirty="0"/>
              <a:t> </a:t>
            </a:r>
            <a:r>
              <a:rPr dirty="0"/>
              <a:t>into</a:t>
            </a:r>
            <a:r>
              <a:rPr spc="-40" dirty="0"/>
              <a:t> </a:t>
            </a:r>
            <a:r>
              <a:rPr dirty="0"/>
              <a:t>the</a:t>
            </a:r>
            <a:r>
              <a:rPr spc="-25" dirty="0"/>
              <a:t> </a:t>
            </a:r>
            <a:r>
              <a:rPr spc="-10" dirty="0"/>
              <a:t>lungs.</a:t>
            </a:r>
            <a:endParaRPr spc="-10" dirty="0"/>
          </a:p>
          <a:p>
            <a:pPr marL="12700">
              <a:lnSpc>
                <a:spcPct val="100000"/>
              </a:lnSpc>
              <a:spcBef>
                <a:spcPts val="300"/>
              </a:spcBef>
            </a:pPr>
            <a:r>
              <a:rPr sz="4000" spc="-50" dirty="0">
                <a:latin typeface="Calibri" panose="020F0502020204030204"/>
                <a:cs typeface="Calibri" panose="020F0502020204030204"/>
              </a:rPr>
              <a:t>Tracheostomy</a:t>
            </a:r>
            <a:r>
              <a:rPr sz="4000" spc="-125" dirty="0">
                <a:latin typeface="Calibri" panose="020F0502020204030204"/>
                <a:cs typeface="Calibri" panose="020F0502020204030204"/>
              </a:rPr>
              <a:t> </a:t>
            </a:r>
            <a:r>
              <a:rPr sz="4000" spc="-10" dirty="0">
                <a:latin typeface="Calibri" panose="020F0502020204030204"/>
                <a:cs typeface="Calibri" panose="020F0502020204030204"/>
              </a:rPr>
              <a:t>ventilator</a:t>
            </a:r>
            <a:endParaRPr sz="4000">
              <a:latin typeface="Calibri" panose="020F0502020204030204"/>
              <a:cs typeface="Calibri" panose="020F0502020204030204"/>
            </a:endParaRPr>
          </a:p>
          <a:p>
            <a:pPr marL="240030" marR="5080" indent="-227330">
              <a:lnSpc>
                <a:spcPct val="90000"/>
              </a:lnSpc>
              <a:spcBef>
                <a:spcPts val="1195"/>
              </a:spcBef>
              <a:buFont typeface="Arial MT"/>
              <a:buChar char="•"/>
              <a:tabLst>
                <a:tab pos="241300" algn="l"/>
              </a:tabLst>
            </a:pPr>
            <a:r>
              <a:rPr dirty="0"/>
              <a:t>A</a:t>
            </a:r>
            <a:r>
              <a:rPr spc="-45" dirty="0"/>
              <a:t> </a:t>
            </a:r>
            <a:r>
              <a:rPr spc="-20" dirty="0"/>
              <a:t>tracheostomy</a:t>
            </a:r>
            <a:r>
              <a:rPr spc="-35" dirty="0"/>
              <a:t> </a:t>
            </a:r>
            <a:r>
              <a:rPr dirty="0"/>
              <a:t>is</a:t>
            </a:r>
            <a:r>
              <a:rPr spc="-45" dirty="0"/>
              <a:t> </a:t>
            </a:r>
            <a:r>
              <a:rPr dirty="0"/>
              <a:t>a</a:t>
            </a:r>
            <a:r>
              <a:rPr spc="-45" dirty="0"/>
              <a:t> </a:t>
            </a:r>
            <a:r>
              <a:rPr spc="-10" dirty="0"/>
              <a:t>procedure</a:t>
            </a:r>
            <a:r>
              <a:rPr spc="-40" dirty="0"/>
              <a:t> </a:t>
            </a:r>
            <a:r>
              <a:rPr dirty="0"/>
              <a:t>where</a:t>
            </a:r>
            <a:r>
              <a:rPr spc="-40" dirty="0"/>
              <a:t> </a:t>
            </a:r>
            <a:r>
              <a:rPr spc="-50" dirty="0"/>
              <a:t>a 	</a:t>
            </a:r>
            <a:r>
              <a:rPr dirty="0"/>
              <a:t>doctor</a:t>
            </a:r>
            <a:r>
              <a:rPr spc="-55" dirty="0"/>
              <a:t> </a:t>
            </a:r>
            <a:r>
              <a:rPr dirty="0"/>
              <a:t>creates</a:t>
            </a:r>
            <a:r>
              <a:rPr spc="-50" dirty="0"/>
              <a:t> </a:t>
            </a:r>
            <a:r>
              <a:rPr dirty="0"/>
              <a:t>an</a:t>
            </a:r>
            <a:r>
              <a:rPr spc="-60" dirty="0"/>
              <a:t> </a:t>
            </a:r>
            <a:r>
              <a:rPr dirty="0"/>
              <a:t>opening</a:t>
            </a:r>
            <a:r>
              <a:rPr spc="-60" dirty="0"/>
              <a:t> </a:t>
            </a:r>
            <a:r>
              <a:rPr dirty="0"/>
              <a:t>in</a:t>
            </a:r>
            <a:r>
              <a:rPr spc="-70" dirty="0"/>
              <a:t> </a:t>
            </a:r>
            <a:r>
              <a:rPr dirty="0"/>
              <a:t>the</a:t>
            </a:r>
            <a:r>
              <a:rPr spc="-50" dirty="0"/>
              <a:t> </a:t>
            </a:r>
            <a:r>
              <a:rPr spc="-10" dirty="0"/>
              <a:t>windpipe 	</a:t>
            </a:r>
            <a:r>
              <a:rPr dirty="0"/>
              <a:t>and</a:t>
            </a:r>
            <a:r>
              <a:rPr spc="-50" dirty="0"/>
              <a:t> </a:t>
            </a:r>
            <a:r>
              <a:rPr dirty="0"/>
              <a:t>inserts</a:t>
            </a:r>
            <a:r>
              <a:rPr spc="-70" dirty="0"/>
              <a:t> </a:t>
            </a:r>
            <a:r>
              <a:rPr dirty="0"/>
              <a:t>a</a:t>
            </a:r>
            <a:r>
              <a:rPr spc="-50" dirty="0"/>
              <a:t> </a:t>
            </a:r>
            <a:r>
              <a:rPr dirty="0"/>
              <a:t>tube,</a:t>
            </a:r>
            <a:r>
              <a:rPr spc="-60" dirty="0"/>
              <a:t> </a:t>
            </a:r>
            <a:r>
              <a:rPr dirty="0"/>
              <a:t>which</a:t>
            </a:r>
            <a:r>
              <a:rPr spc="-45" dirty="0"/>
              <a:t> </a:t>
            </a:r>
            <a:r>
              <a:rPr dirty="0"/>
              <a:t>allows</a:t>
            </a:r>
            <a:r>
              <a:rPr spc="-45" dirty="0"/>
              <a:t> </a:t>
            </a:r>
            <a:r>
              <a:rPr dirty="0"/>
              <a:t>air</a:t>
            </a:r>
            <a:r>
              <a:rPr spc="-70" dirty="0"/>
              <a:t> </a:t>
            </a:r>
            <a:r>
              <a:rPr dirty="0"/>
              <a:t>to</a:t>
            </a:r>
            <a:r>
              <a:rPr spc="-45" dirty="0"/>
              <a:t> </a:t>
            </a:r>
            <a:r>
              <a:rPr spc="-20" dirty="0"/>
              <a:t>flow 	</a:t>
            </a:r>
            <a:r>
              <a:rPr dirty="0"/>
              <a:t>in</a:t>
            </a:r>
            <a:r>
              <a:rPr spc="-50" dirty="0"/>
              <a:t> </a:t>
            </a:r>
            <a:r>
              <a:rPr dirty="0"/>
              <a:t>and</a:t>
            </a:r>
            <a:r>
              <a:rPr spc="-25" dirty="0"/>
              <a:t> </a:t>
            </a:r>
            <a:r>
              <a:rPr dirty="0"/>
              <a:t>out.</a:t>
            </a:r>
            <a:r>
              <a:rPr spc="-30" dirty="0"/>
              <a:t> </a:t>
            </a:r>
            <a:r>
              <a:rPr dirty="0"/>
              <a:t>This</a:t>
            </a:r>
            <a:r>
              <a:rPr spc="-40" dirty="0"/>
              <a:t> </a:t>
            </a:r>
            <a:r>
              <a:rPr dirty="0"/>
              <a:t>enables</a:t>
            </a:r>
            <a:r>
              <a:rPr spc="-30" dirty="0"/>
              <a:t> </a:t>
            </a:r>
            <a:r>
              <a:rPr dirty="0"/>
              <a:t>a</a:t>
            </a:r>
            <a:r>
              <a:rPr spc="-30" dirty="0"/>
              <a:t> </a:t>
            </a:r>
            <a:r>
              <a:rPr dirty="0"/>
              <a:t>person</a:t>
            </a:r>
            <a:r>
              <a:rPr spc="-35" dirty="0"/>
              <a:t> </a:t>
            </a:r>
            <a:r>
              <a:rPr spc="-25" dirty="0"/>
              <a:t>to 	</a:t>
            </a:r>
            <a:r>
              <a:rPr dirty="0"/>
              <a:t>breathe</a:t>
            </a:r>
            <a:r>
              <a:rPr spc="-65" dirty="0"/>
              <a:t> </a:t>
            </a:r>
            <a:r>
              <a:rPr dirty="0"/>
              <a:t>without</a:t>
            </a:r>
            <a:r>
              <a:rPr spc="-60" dirty="0"/>
              <a:t> </a:t>
            </a:r>
            <a:r>
              <a:rPr dirty="0"/>
              <a:t>using</a:t>
            </a:r>
            <a:r>
              <a:rPr spc="-65" dirty="0"/>
              <a:t> </a:t>
            </a:r>
            <a:r>
              <a:rPr dirty="0"/>
              <a:t>their</a:t>
            </a:r>
            <a:r>
              <a:rPr spc="-60" dirty="0"/>
              <a:t> </a:t>
            </a:r>
            <a:r>
              <a:rPr dirty="0"/>
              <a:t>nose</a:t>
            </a:r>
            <a:r>
              <a:rPr spc="-55" dirty="0"/>
              <a:t> </a:t>
            </a:r>
            <a:r>
              <a:rPr dirty="0"/>
              <a:t>or</a:t>
            </a:r>
            <a:r>
              <a:rPr spc="-55" dirty="0"/>
              <a:t> </a:t>
            </a:r>
            <a:r>
              <a:rPr spc="-10" dirty="0"/>
              <a:t>mouth.</a:t>
            </a:r>
            <a:endParaRPr spc="-10" dirty="0"/>
          </a:p>
        </p:txBody>
      </p:sp>
      <p:grpSp>
        <p:nvGrpSpPr>
          <p:cNvPr id="4" name="object 4"/>
          <p:cNvGrpSpPr/>
          <p:nvPr/>
        </p:nvGrpSpPr>
        <p:grpSpPr>
          <a:xfrm>
            <a:off x="6512052" y="0"/>
            <a:ext cx="5191125" cy="6797040"/>
            <a:chOff x="6512052" y="0"/>
            <a:chExt cx="5191125" cy="6797040"/>
          </a:xfrm>
        </p:grpSpPr>
        <p:pic>
          <p:nvPicPr>
            <p:cNvPr id="5" name="object 5"/>
            <p:cNvPicPr/>
            <p:nvPr/>
          </p:nvPicPr>
          <p:blipFill>
            <a:blip r:embed="rId1" cstate="print"/>
            <a:stretch>
              <a:fillRect/>
            </a:stretch>
          </p:blipFill>
          <p:spPr>
            <a:xfrm>
              <a:off x="6512052" y="0"/>
              <a:ext cx="5190744" cy="3767328"/>
            </a:xfrm>
            <a:prstGeom prst="rect">
              <a:avLst/>
            </a:prstGeom>
          </p:spPr>
        </p:pic>
        <p:pic>
          <p:nvPicPr>
            <p:cNvPr id="6" name="object 6"/>
            <p:cNvPicPr/>
            <p:nvPr/>
          </p:nvPicPr>
          <p:blipFill>
            <a:blip r:embed="rId2" cstate="print"/>
            <a:stretch>
              <a:fillRect/>
            </a:stretch>
          </p:blipFill>
          <p:spPr>
            <a:xfrm>
              <a:off x="8188452" y="3581398"/>
              <a:ext cx="3514344" cy="3215638"/>
            </a:xfrm>
            <a:prstGeom prst="rect">
              <a:avLst/>
            </a:prstGeom>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6523" y="18999"/>
            <a:ext cx="11274425" cy="6367780"/>
          </a:xfrm>
          <a:prstGeom prst="rect">
            <a:avLst/>
          </a:prstGeom>
        </p:spPr>
        <p:txBody>
          <a:bodyPr vert="horz" wrap="square" lIns="0" tIns="13335" rIns="0" bIns="0" rtlCol="0">
            <a:spAutoFit/>
          </a:bodyPr>
          <a:lstStyle/>
          <a:p>
            <a:pPr marL="12700" marR="4657090">
              <a:lnSpc>
                <a:spcPct val="100000"/>
              </a:lnSpc>
              <a:spcBef>
                <a:spcPts val="105"/>
              </a:spcBef>
            </a:pPr>
            <a:r>
              <a:rPr sz="3200" b="1" u="sng" dirty="0">
                <a:uFill>
                  <a:solidFill>
                    <a:srgbClr val="000000"/>
                  </a:solidFill>
                </a:uFill>
                <a:latin typeface="Times New Roman" panose="02020603050405020304"/>
                <a:cs typeface="Times New Roman" panose="02020603050405020304"/>
              </a:rPr>
              <a:t>KIDNEY</a:t>
            </a:r>
            <a:r>
              <a:rPr sz="3200" b="1" u="sng" spc="-310" dirty="0">
                <a:uFill>
                  <a:solidFill>
                    <a:srgbClr val="000000"/>
                  </a:solidFill>
                </a:uFill>
                <a:latin typeface="Times New Roman" panose="02020603050405020304"/>
                <a:cs typeface="Times New Roman" panose="02020603050405020304"/>
              </a:rPr>
              <a:t> </a:t>
            </a:r>
            <a:r>
              <a:rPr sz="3200" b="1" u="sng" dirty="0">
                <a:uFill>
                  <a:solidFill>
                    <a:srgbClr val="000000"/>
                  </a:solidFill>
                </a:uFill>
                <a:latin typeface="Times New Roman" panose="02020603050405020304"/>
                <a:cs typeface="Times New Roman" panose="02020603050405020304"/>
              </a:rPr>
              <a:t>AS</a:t>
            </a:r>
            <a:r>
              <a:rPr sz="3200" b="1" u="sng" spc="-75" dirty="0">
                <a:uFill>
                  <a:solidFill>
                    <a:srgbClr val="000000"/>
                  </a:solidFill>
                </a:uFill>
                <a:latin typeface="Times New Roman" panose="02020603050405020304"/>
                <a:cs typeface="Times New Roman" panose="02020603050405020304"/>
              </a:rPr>
              <a:t> </a:t>
            </a:r>
            <a:r>
              <a:rPr sz="3200" b="1" u="sng" spc="-45" dirty="0">
                <a:uFill>
                  <a:solidFill>
                    <a:srgbClr val="000000"/>
                  </a:solidFill>
                </a:uFill>
                <a:latin typeface="Times New Roman" panose="02020603050405020304"/>
                <a:cs typeface="Times New Roman" panose="02020603050405020304"/>
              </a:rPr>
              <a:t>FILTRATION</a:t>
            </a:r>
            <a:r>
              <a:rPr sz="3200" b="1" u="sng" spc="-50" dirty="0">
                <a:uFill>
                  <a:solidFill>
                    <a:srgbClr val="000000"/>
                  </a:solidFill>
                </a:uFill>
                <a:latin typeface="Times New Roman" panose="02020603050405020304"/>
                <a:cs typeface="Times New Roman" panose="02020603050405020304"/>
              </a:rPr>
              <a:t> </a:t>
            </a:r>
            <a:r>
              <a:rPr sz="3200" b="1" u="sng" spc="-10" dirty="0">
                <a:uFill>
                  <a:solidFill>
                    <a:srgbClr val="000000"/>
                  </a:solidFill>
                </a:uFill>
                <a:latin typeface="Times New Roman" panose="02020603050405020304"/>
                <a:cs typeface="Times New Roman" panose="02020603050405020304"/>
              </a:rPr>
              <a:t>SYSTEM</a:t>
            </a:r>
            <a:r>
              <a:rPr sz="3200" b="1" spc="-10" dirty="0">
                <a:latin typeface="Times New Roman" panose="02020603050405020304"/>
                <a:cs typeface="Times New Roman" panose="02020603050405020304"/>
              </a:rPr>
              <a:t> </a:t>
            </a:r>
            <a:r>
              <a:rPr sz="3200" b="1" u="sng" spc="-10" dirty="0">
                <a:uFill>
                  <a:solidFill>
                    <a:srgbClr val="000000"/>
                  </a:solidFill>
                </a:uFill>
                <a:latin typeface="Times New Roman" panose="02020603050405020304"/>
                <a:cs typeface="Times New Roman" panose="02020603050405020304"/>
              </a:rPr>
              <a:t>INTRODUCTION:</a:t>
            </a:r>
            <a:endParaRPr sz="3200">
              <a:latin typeface="Times New Roman" panose="02020603050405020304"/>
              <a:cs typeface="Times New Roman" panose="02020603050405020304"/>
            </a:endParaRPr>
          </a:p>
          <a:p>
            <a:pPr marL="12700" marR="5080" algn="just">
              <a:lnSpc>
                <a:spcPct val="100000"/>
              </a:lnSpc>
            </a:pPr>
            <a:r>
              <a:rPr sz="3200" dirty="0">
                <a:latin typeface="Times New Roman" panose="02020603050405020304"/>
                <a:cs typeface="Times New Roman" panose="02020603050405020304"/>
              </a:rPr>
              <a:t>Kidneys</a:t>
            </a:r>
            <a:r>
              <a:rPr sz="3200" spc="110" dirty="0">
                <a:latin typeface="Times New Roman" panose="02020603050405020304"/>
                <a:cs typeface="Times New Roman" panose="02020603050405020304"/>
              </a:rPr>
              <a:t> </a:t>
            </a:r>
            <a:r>
              <a:rPr sz="3200" dirty="0">
                <a:latin typeface="Times New Roman" panose="02020603050405020304"/>
                <a:cs typeface="Times New Roman" panose="02020603050405020304"/>
              </a:rPr>
              <a:t>remove</a:t>
            </a:r>
            <a:r>
              <a:rPr sz="3200" spc="114" dirty="0">
                <a:latin typeface="Times New Roman" panose="02020603050405020304"/>
                <a:cs typeface="Times New Roman" panose="02020603050405020304"/>
              </a:rPr>
              <a:t> </a:t>
            </a:r>
            <a:r>
              <a:rPr sz="3200" dirty="0">
                <a:latin typeface="Times New Roman" panose="02020603050405020304"/>
                <a:cs typeface="Times New Roman" panose="02020603050405020304"/>
              </a:rPr>
              <a:t>wastes</a:t>
            </a:r>
            <a:r>
              <a:rPr sz="3200" spc="125" dirty="0">
                <a:latin typeface="Times New Roman" panose="02020603050405020304"/>
                <a:cs typeface="Times New Roman" panose="02020603050405020304"/>
              </a:rPr>
              <a:t> </a:t>
            </a:r>
            <a:r>
              <a:rPr sz="3200" dirty="0">
                <a:latin typeface="Times New Roman" panose="02020603050405020304"/>
                <a:cs typeface="Times New Roman" panose="02020603050405020304"/>
              </a:rPr>
              <a:t>and</a:t>
            </a:r>
            <a:r>
              <a:rPr sz="3200" spc="114" dirty="0">
                <a:latin typeface="Times New Roman" panose="02020603050405020304"/>
                <a:cs typeface="Times New Roman" panose="02020603050405020304"/>
              </a:rPr>
              <a:t> </a:t>
            </a:r>
            <a:r>
              <a:rPr sz="3200" dirty="0">
                <a:latin typeface="Times New Roman" panose="02020603050405020304"/>
                <a:cs typeface="Times New Roman" panose="02020603050405020304"/>
              </a:rPr>
              <a:t>extra</a:t>
            </a:r>
            <a:r>
              <a:rPr sz="3200" spc="125" dirty="0">
                <a:latin typeface="Times New Roman" panose="02020603050405020304"/>
                <a:cs typeface="Times New Roman" panose="02020603050405020304"/>
              </a:rPr>
              <a:t> </a:t>
            </a:r>
            <a:r>
              <a:rPr sz="3200" dirty="0">
                <a:latin typeface="Times New Roman" panose="02020603050405020304"/>
                <a:cs typeface="Times New Roman" panose="02020603050405020304"/>
              </a:rPr>
              <a:t>fluid</a:t>
            </a:r>
            <a:r>
              <a:rPr sz="3200" spc="125" dirty="0">
                <a:latin typeface="Times New Roman" panose="02020603050405020304"/>
                <a:cs typeface="Times New Roman" panose="02020603050405020304"/>
              </a:rPr>
              <a:t> </a:t>
            </a:r>
            <a:r>
              <a:rPr sz="3200" dirty="0">
                <a:latin typeface="Times New Roman" panose="02020603050405020304"/>
                <a:cs typeface="Times New Roman" panose="02020603050405020304"/>
              </a:rPr>
              <a:t>from</a:t>
            </a:r>
            <a:r>
              <a:rPr sz="3200" spc="114" dirty="0">
                <a:latin typeface="Times New Roman" panose="02020603050405020304"/>
                <a:cs typeface="Times New Roman" panose="02020603050405020304"/>
              </a:rPr>
              <a:t> </a:t>
            </a:r>
            <a:r>
              <a:rPr sz="3200" dirty="0">
                <a:latin typeface="Times New Roman" panose="02020603050405020304"/>
                <a:cs typeface="Times New Roman" panose="02020603050405020304"/>
              </a:rPr>
              <a:t>the</a:t>
            </a:r>
            <a:r>
              <a:rPr sz="3200" spc="120" dirty="0">
                <a:latin typeface="Times New Roman" panose="02020603050405020304"/>
                <a:cs typeface="Times New Roman" panose="02020603050405020304"/>
              </a:rPr>
              <a:t> </a:t>
            </a:r>
            <a:r>
              <a:rPr sz="3200" dirty="0">
                <a:latin typeface="Times New Roman" panose="02020603050405020304"/>
                <a:cs typeface="Times New Roman" panose="02020603050405020304"/>
              </a:rPr>
              <a:t>body.</a:t>
            </a:r>
            <a:r>
              <a:rPr sz="3200" spc="125" dirty="0">
                <a:latin typeface="Times New Roman" panose="02020603050405020304"/>
                <a:cs typeface="Times New Roman" panose="02020603050405020304"/>
              </a:rPr>
              <a:t> </a:t>
            </a:r>
            <a:r>
              <a:rPr sz="3200" dirty="0">
                <a:latin typeface="Times New Roman" panose="02020603050405020304"/>
                <a:cs typeface="Times New Roman" panose="02020603050405020304"/>
              </a:rPr>
              <a:t>Kidneys</a:t>
            </a:r>
            <a:r>
              <a:rPr sz="3200" spc="135" dirty="0">
                <a:latin typeface="Times New Roman" panose="02020603050405020304"/>
                <a:cs typeface="Times New Roman" panose="02020603050405020304"/>
              </a:rPr>
              <a:t> </a:t>
            </a:r>
            <a:r>
              <a:rPr sz="3200" spc="-20" dirty="0">
                <a:latin typeface="Times New Roman" panose="02020603050405020304"/>
                <a:cs typeface="Times New Roman" panose="02020603050405020304"/>
              </a:rPr>
              <a:t>also </a:t>
            </a:r>
            <a:r>
              <a:rPr sz="3200" dirty="0">
                <a:latin typeface="Times New Roman" panose="02020603050405020304"/>
                <a:cs typeface="Times New Roman" panose="02020603050405020304"/>
              </a:rPr>
              <a:t>remove</a:t>
            </a:r>
            <a:r>
              <a:rPr sz="3200" spc="85" dirty="0">
                <a:latin typeface="Times New Roman" panose="02020603050405020304"/>
                <a:cs typeface="Times New Roman" panose="02020603050405020304"/>
              </a:rPr>
              <a:t> </a:t>
            </a:r>
            <a:r>
              <a:rPr sz="3200" dirty="0">
                <a:latin typeface="Times New Roman" panose="02020603050405020304"/>
                <a:cs typeface="Times New Roman" panose="02020603050405020304"/>
              </a:rPr>
              <a:t>acid</a:t>
            </a:r>
            <a:r>
              <a:rPr sz="3200" spc="75" dirty="0">
                <a:latin typeface="Times New Roman" panose="02020603050405020304"/>
                <a:cs typeface="Times New Roman" panose="02020603050405020304"/>
              </a:rPr>
              <a:t> </a:t>
            </a:r>
            <a:r>
              <a:rPr sz="3200" dirty="0">
                <a:latin typeface="Times New Roman" panose="02020603050405020304"/>
                <a:cs typeface="Times New Roman" panose="02020603050405020304"/>
              </a:rPr>
              <a:t>that</a:t>
            </a:r>
            <a:r>
              <a:rPr sz="3200" spc="80" dirty="0">
                <a:latin typeface="Times New Roman" panose="02020603050405020304"/>
                <a:cs typeface="Times New Roman" panose="02020603050405020304"/>
              </a:rPr>
              <a:t> </a:t>
            </a:r>
            <a:r>
              <a:rPr sz="3200" dirty="0">
                <a:latin typeface="Times New Roman" panose="02020603050405020304"/>
                <a:cs typeface="Times New Roman" panose="02020603050405020304"/>
              </a:rPr>
              <a:t>is</a:t>
            </a:r>
            <a:r>
              <a:rPr sz="3200" spc="75" dirty="0">
                <a:latin typeface="Times New Roman" panose="02020603050405020304"/>
                <a:cs typeface="Times New Roman" panose="02020603050405020304"/>
              </a:rPr>
              <a:t> </a:t>
            </a:r>
            <a:r>
              <a:rPr sz="3200" dirty="0">
                <a:latin typeface="Times New Roman" panose="02020603050405020304"/>
                <a:cs typeface="Times New Roman" panose="02020603050405020304"/>
              </a:rPr>
              <a:t>produced</a:t>
            </a:r>
            <a:r>
              <a:rPr sz="3200" spc="75" dirty="0">
                <a:latin typeface="Times New Roman" panose="02020603050405020304"/>
                <a:cs typeface="Times New Roman" panose="02020603050405020304"/>
              </a:rPr>
              <a:t> </a:t>
            </a:r>
            <a:r>
              <a:rPr sz="3200" dirty="0">
                <a:latin typeface="Times New Roman" panose="02020603050405020304"/>
                <a:cs typeface="Times New Roman" panose="02020603050405020304"/>
              </a:rPr>
              <a:t>by</a:t>
            </a:r>
            <a:r>
              <a:rPr sz="3200" spc="85" dirty="0">
                <a:latin typeface="Times New Roman" panose="02020603050405020304"/>
                <a:cs typeface="Times New Roman" panose="02020603050405020304"/>
              </a:rPr>
              <a:t> </a:t>
            </a:r>
            <a:r>
              <a:rPr sz="3200" dirty="0">
                <a:latin typeface="Times New Roman" panose="02020603050405020304"/>
                <a:cs typeface="Times New Roman" panose="02020603050405020304"/>
              </a:rPr>
              <a:t>the</a:t>
            </a:r>
            <a:r>
              <a:rPr sz="3200" spc="75" dirty="0">
                <a:latin typeface="Times New Roman" panose="02020603050405020304"/>
                <a:cs typeface="Times New Roman" panose="02020603050405020304"/>
              </a:rPr>
              <a:t> </a:t>
            </a:r>
            <a:r>
              <a:rPr sz="3200" dirty="0">
                <a:latin typeface="Times New Roman" panose="02020603050405020304"/>
                <a:cs typeface="Times New Roman" panose="02020603050405020304"/>
              </a:rPr>
              <a:t>cells</a:t>
            </a:r>
            <a:r>
              <a:rPr sz="3200" spc="85" dirty="0">
                <a:latin typeface="Times New Roman" panose="02020603050405020304"/>
                <a:cs typeface="Times New Roman" panose="02020603050405020304"/>
              </a:rPr>
              <a:t> </a:t>
            </a:r>
            <a:r>
              <a:rPr sz="3200" dirty="0">
                <a:latin typeface="Times New Roman" panose="02020603050405020304"/>
                <a:cs typeface="Times New Roman" panose="02020603050405020304"/>
              </a:rPr>
              <a:t>of</a:t>
            </a:r>
            <a:r>
              <a:rPr sz="3200" spc="75" dirty="0">
                <a:latin typeface="Times New Roman" panose="02020603050405020304"/>
                <a:cs typeface="Times New Roman" panose="02020603050405020304"/>
              </a:rPr>
              <a:t> </a:t>
            </a:r>
            <a:r>
              <a:rPr sz="3200" dirty="0">
                <a:latin typeface="Times New Roman" panose="02020603050405020304"/>
                <a:cs typeface="Times New Roman" panose="02020603050405020304"/>
              </a:rPr>
              <a:t>the</a:t>
            </a:r>
            <a:r>
              <a:rPr sz="3200" spc="75" dirty="0">
                <a:latin typeface="Times New Roman" panose="02020603050405020304"/>
                <a:cs typeface="Times New Roman" panose="02020603050405020304"/>
              </a:rPr>
              <a:t> </a:t>
            </a:r>
            <a:r>
              <a:rPr sz="3200" dirty="0">
                <a:latin typeface="Times New Roman" panose="02020603050405020304"/>
                <a:cs typeface="Times New Roman" panose="02020603050405020304"/>
              </a:rPr>
              <a:t>body</a:t>
            </a:r>
            <a:r>
              <a:rPr sz="3200" spc="65" dirty="0">
                <a:latin typeface="Times New Roman" panose="02020603050405020304"/>
                <a:cs typeface="Times New Roman" panose="02020603050405020304"/>
              </a:rPr>
              <a:t> </a:t>
            </a:r>
            <a:r>
              <a:rPr sz="3200" dirty="0">
                <a:latin typeface="Times New Roman" panose="02020603050405020304"/>
                <a:cs typeface="Times New Roman" panose="02020603050405020304"/>
              </a:rPr>
              <a:t>and</a:t>
            </a:r>
            <a:r>
              <a:rPr sz="3200" spc="80" dirty="0">
                <a:latin typeface="Times New Roman" panose="02020603050405020304"/>
                <a:cs typeface="Times New Roman" panose="02020603050405020304"/>
              </a:rPr>
              <a:t> </a:t>
            </a:r>
            <a:r>
              <a:rPr sz="3200" dirty="0">
                <a:latin typeface="Times New Roman" panose="02020603050405020304"/>
                <a:cs typeface="Times New Roman" panose="02020603050405020304"/>
              </a:rPr>
              <a:t>maintain</a:t>
            </a:r>
            <a:r>
              <a:rPr sz="3200" spc="65" dirty="0">
                <a:latin typeface="Times New Roman" panose="02020603050405020304"/>
                <a:cs typeface="Times New Roman" panose="02020603050405020304"/>
              </a:rPr>
              <a:t> </a:t>
            </a:r>
            <a:r>
              <a:rPr sz="3200" spc="-50" dirty="0">
                <a:latin typeface="Times New Roman" panose="02020603050405020304"/>
                <a:cs typeface="Times New Roman" panose="02020603050405020304"/>
              </a:rPr>
              <a:t>a </a:t>
            </a:r>
            <a:r>
              <a:rPr sz="3200" dirty="0">
                <a:latin typeface="Times New Roman" panose="02020603050405020304"/>
                <a:cs typeface="Times New Roman" panose="02020603050405020304"/>
              </a:rPr>
              <a:t>healthy</a:t>
            </a:r>
            <a:r>
              <a:rPr sz="3200" spc="90" dirty="0">
                <a:latin typeface="Times New Roman" panose="02020603050405020304"/>
                <a:cs typeface="Times New Roman" panose="02020603050405020304"/>
              </a:rPr>
              <a:t>  </a:t>
            </a:r>
            <a:r>
              <a:rPr sz="3200" dirty="0">
                <a:latin typeface="Times New Roman" panose="02020603050405020304"/>
                <a:cs typeface="Times New Roman" panose="02020603050405020304"/>
              </a:rPr>
              <a:t>balance</a:t>
            </a:r>
            <a:r>
              <a:rPr sz="3200" spc="90" dirty="0">
                <a:latin typeface="Times New Roman" panose="02020603050405020304"/>
                <a:cs typeface="Times New Roman" panose="02020603050405020304"/>
              </a:rPr>
              <a:t>  </a:t>
            </a:r>
            <a:r>
              <a:rPr sz="3200" dirty="0">
                <a:latin typeface="Times New Roman" panose="02020603050405020304"/>
                <a:cs typeface="Times New Roman" panose="02020603050405020304"/>
              </a:rPr>
              <a:t>of</a:t>
            </a:r>
            <a:r>
              <a:rPr sz="3200" spc="90" dirty="0">
                <a:latin typeface="Times New Roman" panose="02020603050405020304"/>
                <a:cs typeface="Times New Roman" panose="02020603050405020304"/>
              </a:rPr>
              <a:t>  </a:t>
            </a:r>
            <a:r>
              <a:rPr sz="3200" dirty="0">
                <a:latin typeface="Times New Roman" panose="02020603050405020304"/>
                <a:cs typeface="Times New Roman" panose="02020603050405020304"/>
              </a:rPr>
              <a:t>water,</a:t>
            </a:r>
            <a:r>
              <a:rPr sz="3200" spc="105" dirty="0">
                <a:latin typeface="Times New Roman" panose="02020603050405020304"/>
                <a:cs typeface="Times New Roman" panose="02020603050405020304"/>
              </a:rPr>
              <a:t>  </a:t>
            </a:r>
            <a:r>
              <a:rPr sz="3200" dirty="0">
                <a:latin typeface="Times New Roman" panose="02020603050405020304"/>
                <a:cs typeface="Times New Roman" panose="02020603050405020304"/>
              </a:rPr>
              <a:t>salts,</a:t>
            </a:r>
            <a:r>
              <a:rPr sz="3200" spc="90" dirty="0">
                <a:latin typeface="Times New Roman" panose="02020603050405020304"/>
                <a:cs typeface="Times New Roman" panose="02020603050405020304"/>
              </a:rPr>
              <a:t>  </a:t>
            </a:r>
            <a:r>
              <a:rPr sz="3200" dirty="0">
                <a:latin typeface="Times New Roman" panose="02020603050405020304"/>
                <a:cs typeface="Times New Roman" panose="02020603050405020304"/>
              </a:rPr>
              <a:t>and</a:t>
            </a:r>
            <a:r>
              <a:rPr sz="3200" spc="95" dirty="0">
                <a:latin typeface="Times New Roman" panose="02020603050405020304"/>
                <a:cs typeface="Times New Roman" panose="02020603050405020304"/>
              </a:rPr>
              <a:t>  </a:t>
            </a:r>
            <a:r>
              <a:rPr sz="3200" dirty="0">
                <a:latin typeface="Times New Roman" panose="02020603050405020304"/>
                <a:cs typeface="Times New Roman" panose="02020603050405020304"/>
              </a:rPr>
              <a:t>minerals—such</a:t>
            </a:r>
            <a:r>
              <a:rPr sz="3200" spc="100" dirty="0">
                <a:latin typeface="Times New Roman" panose="02020603050405020304"/>
                <a:cs typeface="Times New Roman" panose="02020603050405020304"/>
              </a:rPr>
              <a:t>  </a:t>
            </a:r>
            <a:r>
              <a:rPr sz="3200" dirty="0">
                <a:latin typeface="Times New Roman" panose="02020603050405020304"/>
                <a:cs typeface="Times New Roman" panose="02020603050405020304"/>
              </a:rPr>
              <a:t>as</a:t>
            </a:r>
            <a:r>
              <a:rPr sz="3200" spc="95" dirty="0">
                <a:latin typeface="Times New Roman" panose="02020603050405020304"/>
                <a:cs typeface="Times New Roman" panose="02020603050405020304"/>
              </a:rPr>
              <a:t>  </a:t>
            </a:r>
            <a:r>
              <a:rPr sz="3200" spc="-10" dirty="0">
                <a:latin typeface="Times New Roman" panose="02020603050405020304"/>
                <a:cs typeface="Times New Roman" panose="02020603050405020304"/>
              </a:rPr>
              <a:t>sodium, </a:t>
            </a:r>
            <a:r>
              <a:rPr sz="3200" dirty="0">
                <a:latin typeface="Times New Roman" panose="02020603050405020304"/>
                <a:cs typeface="Times New Roman" panose="02020603050405020304"/>
              </a:rPr>
              <a:t>calcium,</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phosphorus,</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and</a:t>
            </a:r>
            <a:r>
              <a:rPr sz="3200" spc="35" dirty="0">
                <a:latin typeface="Times New Roman" panose="02020603050405020304"/>
                <a:cs typeface="Times New Roman" panose="02020603050405020304"/>
              </a:rPr>
              <a:t>  </a:t>
            </a:r>
            <a:r>
              <a:rPr sz="3200" spc="-10" dirty="0">
                <a:latin typeface="Times New Roman" panose="02020603050405020304"/>
                <a:cs typeface="Times New Roman" panose="02020603050405020304"/>
              </a:rPr>
              <a:t>potassium—</a:t>
            </a:r>
            <a:r>
              <a:rPr sz="3200" dirty="0">
                <a:latin typeface="Times New Roman" panose="02020603050405020304"/>
                <a:cs typeface="Times New Roman" panose="02020603050405020304"/>
              </a:rPr>
              <a:t>in</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the</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blood.</a:t>
            </a:r>
            <a:r>
              <a:rPr sz="3200" spc="30" dirty="0">
                <a:latin typeface="Times New Roman" panose="02020603050405020304"/>
                <a:cs typeface="Times New Roman" panose="02020603050405020304"/>
              </a:rPr>
              <a:t>  </a:t>
            </a:r>
            <a:r>
              <a:rPr sz="3200" dirty="0">
                <a:latin typeface="Times New Roman" panose="02020603050405020304"/>
                <a:cs typeface="Times New Roman" panose="02020603050405020304"/>
              </a:rPr>
              <a:t>Without</a:t>
            </a:r>
            <a:r>
              <a:rPr sz="3200" spc="30" dirty="0">
                <a:latin typeface="Times New Roman" panose="02020603050405020304"/>
                <a:cs typeface="Times New Roman" panose="02020603050405020304"/>
              </a:rPr>
              <a:t>  </a:t>
            </a:r>
            <a:r>
              <a:rPr sz="3200" spc="-20" dirty="0">
                <a:latin typeface="Times New Roman" panose="02020603050405020304"/>
                <a:cs typeface="Times New Roman" panose="02020603050405020304"/>
              </a:rPr>
              <a:t>this </a:t>
            </a:r>
            <a:r>
              <a:rPr sz="3200" dirty="0">
                <a:latin typeface="Times New Roman" panose="02020603050405020304"/>
                <a:cs typeface="Times New Roman" panose="02020603050405020304"/>
              </a:rPr>
              <a:t>balance,</a:t>
            </a:r>
            <a:r>
              <a:rPr sz="3200" spc="-35" dirty="0">
                <a:latin typeface="Times New Roman" panose="02020603050405020304"/>
                <a:cs typeface="Times New Roman" panose="02020603050405020304"/>
              </a:rPr>
              <a:t> </a:t>
            </a:r>
            <a:r>
              <a:rPr sz="3200" dirty="0">
                <a:latin typeface="Times New Roman" panose="02020603050405020304"/>
                <a:cs typeface="Times New Roman" panose="02020603050405020304"/>
              </a:rPr>
              <a:t>nerves,</a:t>
            </a:r>
            <a:r>
              <a:rPr sz="3200" spc="-35" dirty="0">
                <a:latin typeface="Times New Roman" panose="02020603050405020304"/>
                <a:cs typeface="Times New Roman" panose="02020603050405020304"/>
              </a:rPr>
              <a:t> </a:t>
            </a:r>
            <a:r>
              <a:rPr sz="3200" dirty="0">
                <a:latin typeface="Times New Roman" panose="02020603050405020304"/>
                <a:cs typeface="Times New Roman" panose="02020603050405020304"/>
              </a:rPr>
              <a:t>muscles,</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and</a:t>
            </a:r>
            <a:r>
              <a:rPr sz="3200" spc="-20" dirty="0">
                <a:latin typeface="Times New Roman" panose="02020603050405020304"/>
                <a:cs typeface="Times New Roman" panose="02020603050405020304"/>
              </a:rPr>
              <a:t> </a:t>
            </a:r>
            <a:r>
              <a:rPr sz="3200" dirty="0">
                <a:latin typeface="Times New Roman" panose="02020603050405020304"/>
                <a:cs typeface="Times New Roman" panose="02020603050405020304"/>
              </a:rPr>
              <a:t>other</a:t>
            </a:r>
            <a:r>
              <a:rPr sz="3200" spc="-40" dirty="0">
                <a:latin typeface="Times New Roman" panose="02020603050405020304"/>
                <a:cs typeface="Times New Roman" panose="02020603050405020304"/>
              </a:rPr>
              <a:t> </a:t>
            </a:r>
            <a:r>
              <a:rPr sz="3200" dirty="0">
                <a:latin typeface="Times New Roman" panose="02020603050405020304"/>
                <a:cs typeface="Times New Roman" panose="02020603050405020304"/>
              </a:rPr>
              <a:t>tissues</a:t>
            </a:r>
            <a:r>
              <a:rPr sz="3200" spc="-15" dirty="0">
                <a:latin typeface="Times New Roman" panose="02020603050405020304"/>
                <a:cs typeface="Times New Roman" panose="02020603050405020304"/>
              </a:rPr>
              <a:t> </a:t>
            </a:r>
            <a:r>
              <a:rPr sz="3200" dirty="0">
                <a:latin typeface="Times New Roman" panose="02020603050405020304"/>
                <a:cs typeface="Times New Roman" panose="02020603050405020304"/>
              </a:rPr>
              <a:t>in</a:t>
            </a:r>
            <a:r>
              <a:rPr sz="3200" spc="-15" dirty="0">
                <a:latin typeface="Times New Roman" panose="02020603050405020304"/>
                <a:cs typeface="Times New Roman" panose="02020603050405020304"/>
              </a:rPr>
              <a:t> </a:t>
            </a:r>
            <a:r>
              <a:rPr sz="3200" dirty="0">
                <a:latin typeface="Times New Roman" panose="02020603050405020304"/>
                <a:cs typeface="Times New Roman" panose="02020603050405020304"/>
              </a:rPr>
              <a:t>the</a:t>
            </a:r>
            <a:r>
              <a:rPr sz="3200" spc="-20" dirty="0">
                <a:latin typeface="Times New Roman" panose="02020603050405020304"/>
                <a:cs typeface="Times New Roman" panose="02020603050405020304"/>
              </a:rPr>
              <a:t> </a:t>
            </a:r>
            <a:r>
              <a:rPr sz="3200" dirty="0">
                <a:latin typeface="Times New Roman" panose="02020603050405020304"/>
                <a:cs typeface="Times New Roman" panose="02020603050405020304"/>
              </a:rPr>
              <a:t>body</a:t>
            </a:r>
            <a:r>
              <a:rPr sz="3200" spc="-40" dirty="0">
                <a:latin typeface="Times New Roman" panose="02020603050405020304"/>
                <a:cs typeface="Times New Roman" panose="02020603050405020304"/>
              </a:rPr>
              <a:t> </a:t>
            </a:r>
            <a:r>
              <a:rPr sz="3200" dirty="0">
                <a:latin typeface="Times New Roman" panose="02020603050405020304"/>
                <a:cs typeface="Times New Roman" panose="02020603050405020304"/>
              </a:rPr>
              <a:t>may</a:t>
            </a:r>
            <a:r>
              <a:rPr sz="3200" spc="-15" dirty="0">
                <a:latin typeface="Times New Roman" panose="02020603050405020304"/>
                <a:cs typeface="Times New Roman" panose="02020603050405020304"/>
              </a:rPr>
              <a:t> </a:t>
            </a:r>
            <a:r>
              <a:rPr sz="3200" dirty="0">
                <a:latin typeface="Times New Roman" panose="02020603050405020304"/>
                <a:cs typeface="Times New Roman" panose="02020603050405020304"/>
              </a:rPr>
              <a:t>not</a:t>
            </a:r>
            <a:r>
              <a:rPr sz="3200" spc="-30" dirty="0">
                <a:latin typeface="Times New Roman" panose="02020603050405020304"/>
                <a:cs typeface="Times New Roman" panose="02020603050405020304"/>
              </a:rPr>
              <a:t> </a:t>
            </a:r>
            <a:r>
              <a:rPr sz="3200" spc="-20" dirty="0">
                <a:latin typeface="Times New Roman" panose="02020603050405020304"/>
                <a:cs typeface="Times New Roman" panose="02020603050405020304"/>
              </a:rPr>
              <a:t>work </a:t>
            </a:r>
            <a:r>
              <a:rPr sz="3200" spc="-10" dirty="0">
                <a:latin typeface="Times New Roman" panose="02020603050405020304"/>
                <a:cs typeface="Times New Roman" panose="02020603050405020304"/>
              </a:rPr>
              <a:t>normally.</a:t>
            </a:r>
            <a:endParaRPr sz="3200">
              <a:latin typeface="Times New Roman" panose="02020603050405020304"/>
              <a:cs typeface="Times New Roman" panose="02020603050405020304"/>
            </a:endParaRPr>
          </a:p>
          <a:p>
            <a:pPr marL="114300" algn="just">
              <a:lnSpc>
                <a:spcPct val="100000"/>
              </a:lnSpc>
              <a:spcBef>
                <a:spcPts val="5"/>
              </a:spcBef>
            </a:pPr>
            <a:r>
              <a:rPr sz="3200" b="1" dirty="0">
                <a:latin typeface="Times New Roman" panose="02020603050405020304"/>
                <a:cs typeface="Times New Roman" panose="02020603050405020304"/>
              </a:rPr>
              <a:t>Kidneys</a:t>
            </a:r>
            <a:r>
              <a:rPr sz="3200" b="1" spc="-35" dirty="0">
                <a:latin typeface="Times New Roman" panose="02020603050405020304"/>
                <a:cs typeface="Times New Roman" panose="02020603050405020304"/>
              </a:rPr>
              <a:t> </a:t>
            </a:r>
            <a:r>
              <a:rPr sz="3200" b="1" dirty="0">
                <a:latin typeface="Times New Roman" panose="02020603050405020304"/>
                <a:cs typeface="Times New Roman" panose="02020603050405020304"/>
              </a:rPr>
              <a:t>also</a:t>
            </a:r>
            <a:r>
              <a:rPr sz="3200" b="1" spc="-20" dirty="0">
                <a:latin typeface="Times New Roman" panose="02020603050405020304"/>
                <a:cs typeface="Times New Roman" panose="02020603050405020304"/>
              </a:rPr>
              <a:t> </a:t>
            </a:r>
            <a:r>
              <a:rPr sz="3200" b="1" dirty="0">
                <a:latin typeface="Times New Roman" panose="02020603050405020304"/>
                <a:cs typeface="Times New Roman" panose="02020603050405020304"/>
              </a:rPr>
              <a:t>make</a:t>
            </a:r>
            <a:r>
              <a:rPr sz="3200" b="1" spc="-20" dirty="0">
                <a:latin typeface="Times New Roman" panose="02020603050405020304"/>
                <a:cs typeface="Times New Roman" panose="02020603050405020304"/>
              </a:rPr>
              <a:t> </a:t>
            </a:r>
            <a:r>
              <a:rPr sz="3200" b="1" dirty="0">
                <a:latin typeface="Times New Roman" panose="02020603050405020304"/>
                <a:cs typeface="Times New Roman" panose="02020603050405020304"/>
              </a:rPr>
              <a:t>hormones</a:t>
            </a:r>
            <a:r>
              <a:rPr sz="3200" b="1" spc="-35" dirty="0">
                <a:latin typeface="Times New Roman" panose="02020603050405020304"/>
                <a:cs typeface="Times New Roman" panose="02020603050405020304"/>
              </a:rPr>
              <a:t> </a:t>
            </a:r>
            <a:r>
              <a:rPr sz="3200" b="1" dirty="0">
                <a:latin typeface="Times New Roman" panose="02020603050405020304"/>
                <a:cs typeface="Times New Roman" panose="02020603050405020304"/>
              </a:rPr>
              <a:t>that</a:t>
            </a:r>
            <a:r>
              <a:rPr sz="3200" b="1" spc="-30" dirty="0">
                <a:latin typeface="Times New Roman" panose="02020603050405020304"/>
                <a:cs typeface="Times New Roman" panose="02020603050405020304"/>
              </a:rPr>
              <a:t> </a:t>
            </a:r>
            <a:r>
              <a:rPr sz="3200" b="1" spc="-20" dirty="0">
                <a:latin typeface="Times New Roman" panose="02020603050405020304"/>
                <a:cs typeface="Times New Roman" panose="02020603050405020304"/>
              </a:rPr>
              <a:t>help</a:t>
            </a:r>
            <a:endParaRPr sz="3200">
              <a:latin typeface="Times New Roman" panose="02020603050405020304"/>
              <a:cs typeface="Times New Roman" panose="02020603050405020304"/>
            </a:endParaRPr>
          </a:p>
          <a:p>
            <a:pPr>
              <a:lnSpc>
                <a:spcPct val="100000"/>
              </a:lnSpc>
              <a:spcBef>
                <a:spcPts val="160"/>
              </a:spcBef>
            </a:pPr>
            <a:endParaRPr sz="32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3200" dirty="0">
                <a:latin typeface="Times New Roman" panose="02020603050405020304"/>
                <a:cs typeface="Times New Roman" panose="02020603050405020304"/>
              </a:rPr>
              <a:t>Control</a:t>
            </a:r>
            <a:r>
              <a:rPr sz="3200" spc="-40" dirty="0">
                <a:latin typeface="Times New Roman" panose="02020603050405020304"/>
                <a:cs typeface="Times New Roman" panose="02020603050405020304"/>
              </a:rPr>
              <a:t> </a:t>
            </a:r>
            <a:r>
              <a:rPr sz="3200" dirty="0">
                <a:latin typeface="Times New Roman" panose="02020603050405020304"/>
                <a:cs typeface="Times New Roman" panose="02020603050405020304"/>
              </a:rPr>
              <a:t>blood</a:t>
            </a:r>
            <a:r>
              <a:rPr sz="3200" spc="-20" dirty="0">
                <a:latin typeface="Times New Roman" panose="02020603050405020304"/>
                <a:cs typeface="Times New Roman" panose="02020603050405020304"/>
              </a:rPr>
              <a:t> </a:t>
            </a:r>
            <a:r>
              <a:rPr sz="3200" spc="-10" dirty="0">
                <a:latin typeface="Times New Roman" panose="02020603050405020304"/>
                <a:cs typeface="Times New Roman" panose="02020603050405020304"/>
              </a:rPr>
              <a:t>pressure.</a:t>
            </a:r>
            <a:endParaRPr sz="3200">
              <a:latin typeface="Times New Roman" panose="02020603050405020304"/>
              <a:cs typeface="Times New Roman" panose="02020603050405020304"/>
            </a:endParaRPr>
          </a:p>
          <a:p>
            <a:pPr marL="354965" indent="-342265">
              <a:lnSpc>
                <a:spcPct val="100000"/>
              </a:lnSpc>
              <a:spcBef>
                <a:spcPts val="5"/>
              </a:spcBef>
              <a:buFont typeface="Arial MT"/>
              <a:buChar char="*"/>
              <a:tabLst>
                <a:tab pos="354965" algn="l"/>
              </a:tabLst>
            </a:pPr>
            <a:r>
              <a:rPr sz="3200" dirty="0">
                <a:latin typeface="Times New Roman" panose="02020603050405020304"/>
                <a:cs typeface="Times New Roman" panose="02020603050405020304"/>
              </a:rPr>
              <a:t>Make</a:t>
            </a:r>
            <a:r>
              <a:rPr sz="3200" spc="-20" dirty="0">
                <a:latin typeface="Times New Roman" panose="02020603050405020304"/>
                <a:cs typeface="Times New Roman" panose="02020603050405020304"/>
              </a:rPr>
              <a:t> </a:t>
            </a:r>
            <a:r>
              <a:rPr sz="3200" dirty="0">
                <a:latin typeface="Times New Roman" panose="02020603050405020304"/>
                <a:cs typeface="Times New Roman" panose="02020603050405020304"/>
              </a:rPr>
              <a:t>red</a:t>
            </a:r>
            <a:r>
              <a:rPr sz="3200" spc="-30" dirty="0">
                <a:latin typeface="Times New Roman" panose="02020603050405020304"/>
                <a:cs typeface="Times New Roman" panose="02020603050405020304"/>
              </a:rPr>
              <a:t> </a:t>
            </a:r>
            <a:r>
              <a:rPr sz="3200" dirty="0">
                <a:latin typeface="Times New Roman" panose="02020603050405020304"/>
                <a:cs typeface="Times New Roman" panose="02020603050405020304"/>
              </a:rPr>
              <a:t>blood</a:t>
            </a:r>
            <a:r>
              <a:rPr sz="3200" spc="-45" dirty="0">
                <a:latin typeface="Times New Roman" panose="02020603050405020304"/>
                <a:cs typeface="Times New Roman" panose="02020603050405020304"/>
              </a:rPr>
              <a:t> </a:t>
            </a:r>
            <a:r>
              <a:rPr sz="3200" dirty="0">
                <a:latin typeface="Times New Roman" panose="02020603050405020304"/>
                <a:cs typeface="Times New Roman" panose="02020603050405020304"/>
              </a:rPr>
              <a:t>cells</a:t>
            </a:r>
            <a:r>
              <a:rPr sz="3200" spc="-20" dirty="0">
                <a:latin typeface="Times New Roman" panose="02020603050405020304"/>
                <a:cs typeface="Times New Roman" panose="02020603050405020304"/>
              </a:rPr>
              <a:t> </a:t>
            </a:r>
            <a:r>
              <a:rPr sz="3200" dirty="0">
                <a:latin typeface="Times New Roman" panose="02020603050405020304"/>
                <a:cs typeface="Times New Roman" panose="02020603050405020304"/>
              </a:rPr>
              <a:t>NIH</a:t>
            </a:r>
            <a:r>
              <a:rPr sz="3200" spc="-35" dirty="0">
                <a:latin typeface="Times New Roman" panose="02020603050405020304"/>
                <a:cs typeface="Times New Roman" panose="02020603050405020304"/>
              </a:rPr>
              <a:t> </a:t>
            </a:r>
            <a:r>
              <a:rPr sz="3200" dirty="0">
                <a:latin typeface="Times New Roman" panose="02020603050405020304"/>
                <a:cs typeface="Times New Roman" panose="02020603050405020304"/>
              </a:rPr>
              <a:t>external</a:t>
            </a:r>
            <a:r>
              <a:rPr sz="3200" spc="-45" dirty="0">
                <a:latin typeface="Times New Roman" panose="02020603050405020304"/>
                <a:cs typeface="Times New Roman" panose="02020603050405020304"/>
              </a:rPr>
              <a:t> </a:t>
            </a:r>
            <a:r>
              <a:rPr sz="3200" spc="-10" dirty="0">
                <a:latin typeface="Times New Roman" panose="02020603050405020304"/>
                <a:cs typeface="Times New Roman" panose="02020603050405020304"/>
              </a:rPr>
              <a:t>link.</a:t>
            </a:r>
            <a:endParaRPr sz="3200">
              <a:latin typeface="Times New Roman" panose="02020603050405020304"/>
              <a:cs typeface="Times New Roman" panose="02020603050405020304"/>
            </a:endParaRPr>
          </a:p>
          <a:p>
            <a:pPr marL="354965" indent="-342265">
              <a:lnSpc>
                <a:spcPct val="100000"/>
              </a:lnSpc>
              <a:buFont typeface="Arial MT"/>
              <a:buChar char="*"/>
              <a:tabLst>
                <a:tab pos="354965" algn="l"/>
              </a:tabLst>
            </a:pPr>
            <a:r>
              <a:rPr sz="3200" dirty="0">
                <a:latin typeface="Times New Roman" panose="02020603050405020304"/>
                <a:cs typeface="Times New Roman" panose="02020603050405020304"/>
              </a:rPr>
              <a:t>Keeps</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bones</a:t>
            </a:r>
            <a:r>
              <a:rPr sz="3200" spc="-25" dirty="0">
                <a:latin typeface="Times New Roman" panose="02020603050405020304"/>
                <a:cs typeface="Times New Roman" panose="02020603050405020304"/>
              </a:rPr>
              <a:t> </a:t>
            </a:r>
            <a:r>
              <a:rPr sz="3200" dirty="0">
                <a:latin typeface="Times New Roman" panose="02020603050405020304"/>
                <a:cs typeface="Times New Roman" panose="02020603050405020304"/>
              </a:rPr>
              <a:t>strong</a:t>
            </a:r>
            <a:r>
              <a:rPr sz="3200" spc="-30" dirty="0">
                <a:latin typeface="Times New Roman" panose="02020603050405020304"/>
                <a:cs typeface="Times New Roman" panose="02020603050405020304"/>
              </a:rPr>
              <a:t> </a:t>
            </a:r>
            <a:r>
              <a:rPr sz="3200" dirty="0">
                <a:latin typeface="Times New Roman" panose="02020603050405020304"/>
                <a:cs typeface="Times New Roman" panose="02020603050405020304"/>
              </a:rPr>
              <a:t>and</a:t>
            </a:r>
            <a:r>
              <a:rPr sz="3200" spc="-15" dirty="0">
                <a:latin typeface="Times New Roman" panose="02020603050405020304"/>
                <a:cs typeface="Times New Roman" panose="02020603050405020304"/>
              </a:rPr>
              <a:t> </a:t>
            </a:r>
            <a:r>
              <a:rPr sz="3200" spc="-10" dirty="0">
                <a:latin typeface="Times New Roman" panose="02020603050405020304"/>
                <a:cs typeface="Times New Roman" panose="02020603050405020304"/>
              </a:rPr>
              <a:t>healthy.</a:t>
            </a:r>
            <a:endParaRPr sz="3200">
              <a:latin typeface="Times New Roman" panose="02020603050405020304"/>
              <a:cs typeface="Times New Roman" panose="020206030504050203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5894" y="236677"/>
            <a:ext cx="6917055" cy="5879465"/>
          </a:xfrm>
          <a:prstGeom prst="rect">
            <a:avLst/>
          </a:prstGeom>
        </p:spPr>
        <p:txBody>
          <a:bodyPr vert="horz" wrap="square" lIns="0" tIns="12700" rIns="0" bIns="0" rtlCol="0">
            <a:spAutoFit/>
          </a:bodyPr>
          <a:lstStyle/>
          <a:p>
            <a:pPr marL="354965" indent="-342265">
              <a:lnSpc>
                <a:spcPct val="100000"/>
              </a:lnSpc>
              <a:spcBef>
                <a:spcPts val="100"/>
              </a:spcBef>
              <a:buFont typeface="Arial MT"/>
              <a:buChar char="•"/>
              <a:tabLst>
                <a:tab pos="354965" algn="l"/>
              </a:tabLst>
            </a:pPr>
            <a:r>
              <a:rPr sz="2400" b="1" u="sng" spc="-10" dirty="0">
                <a:uFill>
                  <a:solidFill>
                    <a:srgbClr val="000000"/>
                  </a:solidFill>
                </a:uFill>
                <a:latin typeface="Times New Roman" panose="02020603050405020304"/>
                <a:cs typeface="Times New Roman" panose="02020603050405020304"/>
              </a:rPr>
              <a:t>ARCHITECTURE:</a:t>
            </a:r>
            <a:endParaRPr sz="2400">
              <a:latin typeface="Times New Roman" panose="02020603050405020304"/>
              <a:cs typeface="Times New Roman" panose="02020603050405020304"/>
            </a:endParaRPr>
          </a:p>
          <a:p>
            <a:pPr marL="354965" marR="130175" indent="-342900">
              <a:lnSpc>
                <a:spcPct val="100000"/>
              </a:lnSpc>
              <a:spcBef>
                <a:spcPts val="5"/>
              </a:spcBef>
              <a:buFont typeface="Arial MT"/>
              <a:buChar char="•"/>
              <a:tabLst>
                <a:tab pos="354965" algn="l"/>
              </a:tabLst>
            </a:pPr>
            <a:r>
              <a:rPr sz="2400" dirty="0">
                <a:latin typeface="Times New Roman" panose="02020603050405020304"/>
                <a:cs typeface="Times New Roman" panose="02020603050405020304"/>
              </a:rPr>
              <a:t>The</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are</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two</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bean-shaped</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organs,</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each</a:t>
            </a:r>
            <a:r>
              <a:rPr sz="2400" spc="-3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about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size</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1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fist.</a:t>
            </a:r>
            <a:endParaRPr sz="2400">
              <a:latin typeface="Times New Roman" panose="02020603050405020304"/>
              <a:cs typeface="Times New Roman" panose="02020603050405020304"/>
            </a:endParaRPr>
          </a:p>
          <a:p>
            <a:pPr>
              <a:lnSpc>
                <a:spcPct val="100000"/>
              </a:lnSpc>
              <a:spcBef>
                <a:spcPts val="115"/>
              </a:spcBef>
              <a:buFont typeface="Arial MT"/>
              <a:buChar char="•"/>
            </a:pPr>
            <a:endParaRPr sz="2400">
              <a:latin typeface="Times New Roman" panose="02020603050405020304"/>
              <a:cs typeface="Times New Roman" panose="02020603050405020304"/>
            </a:endParaRPr>
          </a:p>
          <a:p>
            <a:pPr marL="354965" indent="-342265">
              <a:lnSpc>
                <a:spcPct val="100000"/>
              </a:lnSpc>
              <a:spcBef>
                <a:spcPts val="5"/>
              </a:spcBef>
              <a:buFont typeface="Arial MT"/>
              <a:buChar char="•"/>
              <a:tabLst>
                <a:tab pos="354965" algn="l"/>
              </a:tabLst>
            </a:pPr>
            <a:r>
              <a:rPr sz="2400" dirty="0">
                <a:latin typeface="Times New Roman" panose="02020603050405020304"/>
                <a:cs typeface="Times New Roman" panose="02020603050405020304"/>
              </a:rPr>
              <a:t>They</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are located</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just</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below</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rib</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cage,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one</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on </a:t>
            </a:r>
            <a:r>
              <a:rPr sz="2400" spc="-20" dirty="0">
                <a:latin typeface="Times New Roman" panose="02020603050405020304"/>
                <a:cs typeface="Times New Roman" panose="02020603050405020304"/>
              </a:rPr>
              <a:t>each</a:t>
            </a:r>
            <a:endParaRPr sz="2400">
              <a:latin typeface="Times New Roman" panose="02020603050405020304"/>
              <a:cs typeface="Times New Roman" panose="02020603050405020304"/>
            </a:endParaRPr>
          </a:p>
          <a:p>
            <a:pPr marL="354965">
              <a:lnSpc>
                <a:spcPct val="100000"/>
              </a:lnSpc>
            </a:pPr>
            <a:r>
              <a:rPr sz="2400" dirty="0">
                <a:latin typeface="Times New Roman" panose="02020603050405020304"/>
                <a:cs typeface="Times New Roman" panose="02020603050405020304"/>
              </a:rPr>
              <a:t>side</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spine.</a:t>
            </a:r>
            <a:endParaRPr sz="2400">
              <a:latin typeface="Times New Roman" panose="02020603050405020304"/>
              <a:cs typeface="Times New Roman" panose="02020603050405020304"/>
            </a:endParaRPr>
          </a:p>
          <a:p>
            <a:pPr>
              <a:lnSpc>
                <a:spcPct val="100000"/>
              </a:lnSpc>
              <a:spcBef>
                <a:spcPts val="120"/>
              </a:spcBef>
            </a:pPr>
            <a:endParaRPr sz="2400">
              <a:latin typeface="Times New Roman" panose="02020603050405020304"/>
              <a:cs typeface="Times New Roman" panose="02020603050405020304"/>
            </a:endParaRPr>
          </a:p>
          <a:p>
            <a:pPr marL="354965" marR="17780" indent="-342900">
              <a:lnSpc>
                <a:spcPct val="100000"/>
              </a:lnSpc>
              <a:buFont typeface="Arial MT"/>
              <a:buChar char="•"/>
              <a:tabLst>
                <a:tab pos="354965" algn="l"/>
              </a:tabLst>
            </a:pPr>
            <a:r>
              <a:rPr sz="2400" dirty="0">
                <a:latin typeface="Times New Roman" panose="02020603050405020304"/>
                <a:cs typeface="Times New Roman" panose="02020603050405020304"/>
              </a:rPr>
              <a:t>Healthy</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about</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 half</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cup of blood</a:t>
            </a:r>
            <a:r>
              <a:rPr sz="2400" spc="-2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every </a:t>
            </a:r>
            <a:r>
              <a:rPr sz="2400" dirty="0">
                <a:latin typeface="Times New Roman" panose="02020603050405020304"/>
                <a:cs typeface="Times New Roman" panose="02020603050405020304"/>
              </a:rPr>
              <a:t>minute,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removing</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wastes</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extra</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water</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make </a:t>
            </a:r>
            <a:r>
              <a:rPr sz="2400" spc="-10" dirty="0">
                <a:latin typeface="Times New Roman" panose="02020603050405020304"/>
                <a:cs typeface="Times New Roman" panose="02020603050405020304"/>
              </a:rPr>
              <a:t>urine.</a:t>
            </a:r>
            <a:endParaRPr sz="2400">
              <a:latin typeface="Times New Roman" panose="02020603050405020304"/>
              <a:cs typeface="Times New Roman" panose="02020603050405020304"/>
            </a:endParaRPr>
          </a:p>
          <a:p>
            <a:pPr>
              <a:lnSpc>
                <a:spcPct val="100000"/>
              </a:lnSpc>
              <a:spcBef>
                <a:spcPts val="125"/>
              </a:spcBef>
              <a:buFont typeface="Arial MT"/>
              <a:buChar char="•"/>
            </a:pPr>
            <a:endParaRPr sz="2400">
              <a:latin typeface="Times New Roman" panose="02020603050405020304"/>
              <a:cs typeface="Times New Roman" panose="02020603050405020304"/>
            </a:endParaRPr>
          </a:p>
          <a:p>
            <a:pPr marL="354965" marR="5080" indent="-342900">
              <a:lnSpc>
                <a:spcPct val="100000"/>
              </a:lnSpc>
              <a:buFont typeface="Arial MT"/>
              <a:buChar char="•"/>
              <a:tabLst>
                <a:tab pos="354965" algn="l"/>
              </a:tabLst>
            </a:pPr>
            <a:r>
              <a:rPr sz="2400" dirty="0">
                <a:latin typeface="Times New Roman" panose="02020603050405020304"/>
                <a:cs typeface="Times New Roman" panose="02020603050405020304"/>
              </a:rPr>
              <a:t>The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urine</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flows from</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bladder </a:t>
            </a:r>
            <a:r>
              <a:rPr sz="2400" dirty="0">
                <a:latin typeface="Times New Roman" panose="02020603050405020304"/>
                <a:cs typeface="Times New Roman" panose="02020603050405020304"/>
              </a:rPr>
              <a:t>through</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two</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thin</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tubes</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muscle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called</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ureters,</a:t>
            </a:r>
            <a:r>
              <a:rPr sz="2400" spc="-4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one </a:t>
            </a:r>
            <a:r>
              <a:rPr sz="2400" dirty="0">
                <a:latin typeface="Times New Roman" panose="02020603050405020304"/>
                <a:cs typeface="Times New Roman" panose="02020603050405020304"/>
              </a:rPr>
              <a:t>on</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each</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side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0" dirty="0">
                <a:latin typeface="Times New Roman" panose="02020603050405020304"/>
                <a:cs typeface="Times New Roman" panose="02020603050405020304"/>
              </a:rPr>
              <a:t> bladder.</a:t>
            </a:r>
            <a:r>
              <a:rPr sz="2400" spc="-125" dirty="0">
                <a:latin typeface="Times New Roman" panose="02020603050405020304"/>
                <a:cs typeface="Times New Roman" panose="02020603050405020304"/>
              </a:rPr>
              <a:t> </a:t>
            </a:r>
            <a:r>
              <a:rPr sz="2400" spc="-45" dirty="0">
                <a:latin typeface="Times New Roman" panose="02020603050405020304"/>
                <a:cs typeface="Times New Roman" panose="02020603050405020304"/>
              </a:rPr>
              <a:t>Your</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bladder</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stores</a:t>
            </a:r>
            <a:r>
              <a:rPr sz="2400" spc="-1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urine. </a:t>
            </a:r>
            <a:r>
              <a:rPr sz="2400" dirty="0">
                <a:latin typeface="Times New Roman" panose="02020603050405020304"/>
                <a:cs typeface="Times New Roman" panose="02020603050405020304"/>
              </a:rPr>
              <a:t>Kidneys,</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ureters,</a:t>
            </a:r>
            <a:r>
              <a:rPr sz="2400" spc="-6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bladder</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are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part</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2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urinary tract</a:t>
            </a:r>
            <a:endParaRPr sz="2400">
              <a:latin typeface="Times New Roman" panose="02020603050405020304"/>
              <a:cs typeface="Times New Roman" panose="02020603050405020304"/>
            </a:endParaRPr>
          </a:p>
        </p:txBody>
      </p:sp>
      <p:pic>
        <p:nvPicPr>
          <p:cNvPr id="3" name="object 3"/>
          <p:cNvPicPr/>
          <p:nvPr/>
        </p:nvPicPr>
        <p:blipFill>
          <a:blip r:embed="rId1" cstate="print"/>
          <a:stretch>
            <a:fillRect/>
          </a:stretch>
        </p:blipFill>
        <p:spPr>
          <a:xfrm>
            <a:off x="8101324" y="703505"/>
            <a:ext cx="4030895" cy="545292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2352"/>
            <a:ext cx="11274425" cy="6610350"/>
          </a:xfrm>
          <a:prstGeom prst="rect">
            <a:avLst/>
          </a:prstGeom>
        </p:spPr>
        <p:txBody>
          <a:bodyPr vert="horz" wrap="square" lIns="0" tIns="12700" rIns="0" bIns="0" rtlCol="0">
            <a:spAutoFit/>
          </a:bodyPr>
          <a:lstStyle/>
          <a:p>
            <a:pPr marL="12700" algn="just">
              <a:lnSpc>
                <a:spcPct val="100000"/>
              </a:lnSpc>
              <a:spcBef>
                <a:spcPts val="100"/>
              </a:spcBef>
            </a:pPr>
            <a:r>
              <a:rPr sz="2400" b="1" u="sng" dirty="0">
                <a:uFill>
                  <a:solidFill>
                    <a:srgbClr val="000000"/>
                  </a:solidFill>
                </a:uFill>
                <a:latin typeface="Times New Roman" panose="02020603050405020304"/>
                <a:cs typeface="Times New Roman" panose="02020603050405020304"/>
              </a:rPr>
              <a:t>MECHANISM</a:t>
            </a:r>
            <a:r>
              <a:rPr sz="2400" b="1" u="sng" spc="-85"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OF</a:t>
            </a:r>
            <a:r>
              <a:rPr sz="2400" b="1" u="sng" spc="-150" dirty="0">
                <a:uFill>
                  <a:solidFill>
                    <a:srgbClr val="000000"/>
                  </a:solidFill>
                </a:uFill>
                <a:latin typeface="Times New Roman" panose="02020603050405020304"/>
                <a:cs typeface="Times New Roman" panose="02020603050405020304"/>
              </a:rPr>
              <a:t> </a:t>
            </a:r>
            <a:r>
              <a:rPr sz="2400" b="1" u="sng" spc="-10" dirty="0">
                <a:uFill>
                  <a:solidFill>
                    <a:srgbClr val="000000"/>
                  </a:solidFill>
                </a:uFill>
                <a:latin typeface="Times New Roman" panose="02020603050405020304"/>
                <a:cs typeface="Times New Roman" panose="02020603050405020304"/>
              </a:rPr>
              <a:t>FILTRATION:</a:t>
            </a:r>
            <a:endParaRPr sz="2400">
              <a:latin typeface="Times New Roman" panose="02020603050405020304"/>
              <a:cs typeface="Times New Roman" panose="02020603050405020304"/>
            </a:endParaRPr>
          </a:p>
          <a:p>
            <a:pPr marL="299085" indent="-286385">
              <a:lnSpc>
                <a:spcPct val="100000"/>
              </a:lnSpc>
              <a:buFont typeface="Arial MT"/>
              <a:buChar char="•"/>
              <a:tabLst>
                <a:tab pos="299085" algn="l"/>
              </a:tabLst>
            </a:pPr>
            <a:r>
              <a:rPr sz="2400" dirty="0">
                <a:latin typeface="Times New Roman" panose="02020603050405020304"/>
                <a:cs typeface="Times New Roman" panose="02020603050405020304"/>
              </a:rPr>
              <a:t>Each</a:t>
            </a:r>
            <a:r>
              <a:rPr sz="2400" spc="12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is</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made</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up</a:t>
            </a:r>
            <a:r>
              <a:rPr sz="2400" spc="10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1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about</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million</a:t>
            </a:r>
            <a:r>
              <a:rPr sz="2400" spc="135"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filtering</a:t>
            </a:r>
            <a:r>
              <a:rPr sz="2400" spc="125" dirty="0">
                <a:latin typeface="Times New Roman" panose="02020603050405020304"/>
                <a:cs typeface="Times New Roman" panose="02020603050405020304"/>
              </a:rPr>
              <a:t> </a:t>
            </a:r>
            <a:r>
              <a:rPr sz="2400" dirty="0">
                <a:latin typeface="Times New Roman" panose="02020603050405020304"/>
                <a:cs typeface="Times New Roman" panose="02020603050405020304"/>
              </a:rPr>
              <a:t>units</a:t>
            </a:r>
            <a:r>
              <a:rPr sz="2400" spc="120" dirty="0">
                <a:latin typeface="Times New Roman" panose="02020603050405020304"/>
                <a:cs typeface="Times New Roman" panose="02020603050405020304"/>
              </a:rPr>
              <a:t> </a:t>
            </a:r>
            <a:r>
              <a:rPr sz="2400" dirty="0">
                <a:latin typeface="Times New Roman" panose="02020603050405020304"/>
                <a:cs typeface="Times New Roman" panose="02020603050405020304"/>
              </a:rPr>
              <a:t>called</a:t>
            </a:r>
            <a:r>
              <a:rPr sz="2400" spc="135" dirty="0">
                <a:latin typeface="Times New Roman" panose="02020603050405020304"/>
                <a:cs typeface="Times New Roman" panose="02020603050405020304"/>
              </a:rPr>
              <a:t> </a:t>
            </a:r>
            <a:r>
              <a:rPr sz="2400" dirty="0">
                <a:latin typeface="Times New Roman" panose="02020603050405020304"/>
                <a:cs typeface="Times New Roman" panose="02020603050405020304"/>
              </a:rPr>
              <a:t>nephrons.</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Each</a:t>
            </a:r>
            <a:r>
              <a:rPr sz="2400" spc="114"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nephron</a:t>
            </a:r>
            <a:endParaRPr sz="2400">
              <a:latin typeface="Times New Roman" panose="02020603050405020304"/>
              <a:cs typeface="Times New Roman" panose="02020603050405020304"/>
            </a:endParaRPr>
          </a:p>
          <a:p>
            <a:pPr marL="299085">
              <a:lnSpc>
                <a:spcPct val="100000"/>
              </a:lnSpc>
            </a:pPr>
            <a:r>
              <a:rPr sz="2400" dirty="0">
                <a:latin typeface="Times New Roman" panose="02020603050405020304"/>
                <a:cs typeface="Times New Roman" panose="02020603050405020304"/>
              </a:rPr>
              <a:t>includes</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called</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glomerulus,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2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tubule.</a:t>
            </a:r>
            <a:endParaRPr sz="2400">
              <a:latin typeface="Times New Roman" panose="02020603050405020304"/>
              <a:cs typeface="Times New Roman" panose="02020603050405020304"/>
            </a:endParaRPr>
          </a:p>
          <a:p>
            <a:pPr>
              <a:lnSpc>
                <a:spcPct val="100000"/>
              </a:lnSpc>
              <a:spcBef>
                <a:spcPts val="120"/>
              </a:spcBef>
            </a:pPr>
            <a:endParaRPr sz="2400">
              <a:latin typeface="Times New Roman" panose="02020603050405020304"/>
              <a:cs typeface="Times New Roman" panose="02020603050405020304"/>
            </a:endParaRPr>
          </a:p>
          <a:p>
            <a:pPr marL="297180" marR="5715" indent="-285115" algn="just">
              <a:lnSpc>
                <a:spcPct val="100000"/>
              </a:lnSpc>
              <a:buFont typeface="Arial MT"/>
              <a:buChar char="•"/>
              <a:tabLst>
                <a:tab pos="299085" algn="l"/>
              </a:tabLst>
            </a:pPr>
            <a:r>
              <a:rPr sz="2400" dirty="0">
                <a:latin typeface="Times New Roman" panose="02020603050405020304"/>
                <a:cs typeface="Times New Roman" panose="02020603050405020304"/>
              </a:rPr>
              <a:t>The</a:t>
            </a:r>
            <a:r>
              <a:rPr sz="2400" spc="415" dirty="0">
                <a:latin typeface="Times New Roman" panose="02020603050405020304"/>
                <a:cs typeface="Times New Roman" panose="02020603050405020304"/>
              </a:rPr>
              <a:t> </a:t>
            </a:r>
            <a:r>
              <a:rPr sz="2400" dirty="0">
                <a:latin typeface="Times New Roman" panose="02020603050405020304"/>
                <a:cs typeface="Times New Roman" panose="02020603050405020304"/>
              </a:rPr>
              <a:t>nephrons</a:t>
            </a:r>
            <a:r>
              <a:rPr sz="2400" spc="425" dirty="0">
                <a:latin typeface="Times New Roman" panose="02020603050405020304"/>
                <a:cs typeface="Times New Roman" panose="02020603050405020304"/>
              </a:rPr>
              <a:t> </a:t>
            </a:r>
            <a:r>
              <a:rPr sz="2400" dirty="0">
                <a:latin typeface="Times New Roman" panose="02020603050405020304"/>
                <a:cs typeface="Times New Roman" panose="02020603050405020304"/>
              </a:rPr>
              <a:t>work</a:t>
            </a:r>
            <a:r>
              <a:rPr sz="2400" spc="4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through</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42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two-</a:t>
            </a:r>
            <a:r>
              <a:rPr sz="2400" dirty="0">
                <a:latin typeface="Times New Roman" panose="02020603050405020304"/>
                <a:cs typeface="Times New Roman" panose="02020603050405020304"/>
              </a:rPr>
              <a:t>step</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process:</a:t>
            </a:r>
            <a:r>
              <a:rPr sz="2400" spc="42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425" dirty="0">
                <a:latin typeface="Times New Roman" panose="02020603050405020304"/>
                <a:cs typeface="Times New Roman" panose="02020603050405020304"/>
              </a:rPr>
              <a:t> </a:t>
            </a:r>
            <a:r>
              <a:rPr sz="2400" dirty="0">
                <a:latin typeface="Times New Roman" panose="02020603050405020304"/>
                <a:cs typeface="Times New Roman" panose="02020603050405020304"/>
              </a:rPr>
              <a:t>glomerulus</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filters</a:t>
            </a:r>
            <a:r>
              <a:rPr sz="2400" spc="42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42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 	</a:t>
            </a:r>
            <a:r>
              <a:rPr sz="2400" dirty="0">
                <a:latin typeface="Times New Roman" panose="02020603050405020304"/>
                <a:cs typeface="Times New Roman" panose="02020603050405020304"/>
              </a:rPr>
              <a:t>tubule</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returns</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needed</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substances</a:t>
            </a:r>
            <a:r>
              <a:rPr sz="2400" spc="-5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removes</a:t>
            </a:r>
            <a:r>
              <a:rPr sz="2400" spc="-10" dirty="0">
                <a:latin typeface="Times New Roman" panose="02020603050405020304"/>
                <a:cs typeface="Times New Roman" panose="02020603050405020304"/>
              </a:rPr>
              <a:t> wastes.</a:t>
            </a:r>
            <a:endParaRPr sz="2400">
              <a:latin typeface="Times New Roman" panose="02020603050405020304"/>
              <a:cs typeface="Times New Roman" panose="02020603050405020304"/>
            </a:endParaRPr>
          </a:p>
          <a:p>
            <a:pPr>
              <a:lnSpc>
                <a:spcPct val="100000"/>
              </a:lnSpc>
              <a:spcBef>
                <a:spcPts val="125"/>
              </a:spcBef>
              <a:buFont typeface="Arial MT"/>
              <a:buChar char="•"/>
            </a:pPr>
            <a:endParaRPr sz="2400">
              <a:latin typeface="Times New Roman" panose="02020603050405020304"/>
              <a:cs typeface="Times New Roman" panose="02020603050405020304"/>
            </a:endParaRPr>
          </a:p>
          <a:p>
            <a:pPr marL="297180" marR="6985" indent="-285115" algn="just">
              <a:lnSpc>
                <a:spcPct val="100000"/>
              </a:lnSpc>
              <a:buFont typeface="Arial MT"/>
              <a:buChar char="•"/>
              <a:tabLst>
                <a:tab pos="299085" algn="l"/>
              </a:tabLst>
            </a:pPr>
            <a:r>
              <a:rPr sz="2400" dirty="0">
                <a:latin typeface="Times New Roman" panose="02020603050405020304"/>
                <a:cs typeface="Times New Roman" panose="02020603050405020304"/>
              </a:rPr>
              <a:t>Each</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nephron</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has</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glomerulus</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tubule</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that</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returns</a:t>
            </a:r>
            <a:r>
              <a:rPr sz="2400" spc="44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needed 	</a:t>
            </a:r>
            <a:r>
              <a:rPr sz="2400" dirty="0">
                <a:latin typeface="Times New Roman" panose="02020603050405020304"/>
                <a:cs typeface="Times New Roman" panose="02020603050405020304"/>
              </a:rPr>
              <a:t>substances</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pulls</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out</a:t>
            </a:r>
            <a:r>
              <a:rPr sz="2400" spc="40" dirty="0">
                <a:latin typeface="Times New Roman" panose="02020603050405020304"/>
                <a:cs typeface="Times New Roman" panose="02020603050405020304"/>
              </a:rPr>
              <a:t> </a:t>
            </a:r>
            <a:r>
              <a:rPr sz="2400" dirty="0">
                <a:latin typeface="Times New Roman" panose="02020603050405020304"/>
                <a:cs typeface="Times New Roman" panose="02020603050405020304"/>
              </a:rPr>
              <a:t>additional</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wastes.</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Wastes</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extra</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water</a:t>
            </a:r>
            <a:r>
              <a:rPr sz="2400" spc="4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become 	urine.</a:t>
            </a:r>
            <a:endParaRPr sz="2400">
              <a:latin typeface="Times New Roman" panose="02020603050405020304"/>
              <a:cs typeface="Times New Roman" panose="02020603050405020304"/>
            </a:endParaRPr>
          </a:p>
          <a:p>
            <a:pPr marL="12700" algn="just">
              <a:lnSpc>
                <a:spcPct val="100000"/>
              </a:lnSpc>
            </a:pPr>
            <a:r>
              <a:rPr sz="2400" b="1" u="sng" dirty="0">
                <a:uFill>
                  <a:solidFill>
                    <a:srgbClr val="000000"/>
                  </a:solidFill>
                </a:uFill>
                <a:latin typeface="Times New Roman" panose="02020603050405020304"/>
                <a:cs typeface="Times New Roman" panose="02020603050405020304"/>
              </a:rPr>
              <a:t>The</a:t>
            </a:r>
            <a:r>
              <a:rPr sz="2400" b="1" u="sng" spc="-25"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glomerulus</a:t>
            </a:r>
            <a:r>
              <a:rPr sz="2400" b="1" u="sng" spc="-35"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filters</a:t>
            </a:r>
            <a:r>
              <a:rPr sz="2400" b="1" u="sng" spc="-45"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your</a:t>
            </a:r>
            <a:r>
              <a:rPr sz="2400" b="1" u="sng" spc="-75" dirty="0">
                <a:uFill>
                  <a:solidFill>
                    <a:srgbClr val="000000"/>
                  </a:solidFill>
                </a:uFill>
                <a:latin typeface="Times New Roman" panose="02020603050405020304"/>
                <a:cs typeface="Times New Roman" panose="02020603050405020304"/>
              </a:rPr>
              <a:t> </a:t>
            </a:r>
            <a:r>
              <a:rPr sz="2400" b="1" u="sng" spc="-10" dirty="0">
                <a:uFill>
                  <a:solidFill>
                    <a:srgbClr val="000000"/>
                  </a:solidFill>
                </a:uFill>
                <a:latin typeface="Times New Roman" panose="02020603050405020304"/>
                <a:cs typeface="Times New Roman" panose="02020603050405020304"/>
              </a:rPr>
              <a:t>blood</a:t>
            </a:r>
            <a:endParaRPr sz="2400">
              <a:latin typeface="Times New Roman" panose="02020603050405020304"/>
              <a:cs typeface="Times New Roman" panose="02020603050405020304"/>
            </a:endParaRPr>
          </a:p>
          <a:p>
            <a:pPr marL="353060" marR="1296670" indent="-340360" algn="just">
              <a:lnSpc>
                <a:spcPct val="100000"/>
              </a:lnSpc>
              <a:buFont typeface="Arial MT"/>
              <a:buChar char="•"/>
              <a:tabLst>
                <a:tab pos="355600" algn="l"/>
              </a:tabLst>
            </a:pPr>
            <a:r>
              <a:rPr sz="2400" dirty="0">
                <a:latin typeface="Times New Roman" panose="02020603050405020304"/>
                <a:cs typeface="Times New Roman" panose="02020603050405020304"/>
              </a:rPr>
              <a:t>As</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flows into</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each</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nephron,</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it</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enters</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cluster</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tiny</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vessels—</a:t>
            </a:r>
            <a:r>
              <a:rPr sz="2400" spc="-25" dirty="0">
                <a:latin typeface="Times New Roman" panose="02020603050405020304"/>
                <a:cs typeface="Times New Roman" panose="02020603050405020304"/>
              </a:rPr>
              <a:t>the 	</a:t>
            </a:r>
            <a:r>
              <a:rPr sz="2400" spc="-10" dirty="0">
                <a:latin typeface="Times New Roman" panose="02020603050405020304"/>
                <a:cs typeface="Times New Roman" panose="02020603050405020304"/>
              </a:rPr>
              <a:t>glomerulus.</a:t>
            </a:r>
            <a:endParaRPr sz="2400">
              <a:latin typeface="Times New Roman" panose="02020603050405020304"/>
              <a:cs typeface="Times New Roman" panose="02020603050405020304"/>
            </a:endParaRPr>
          </a:p>
          <a:p>
            <a:pPr>
              <a:lnSpc>
                <a:spcPct val="100000"/>
              </a:lnSpc>
              <a:spcBef>
                <a:spcPts val="125"/>
              </a:spcBef>
              <a:buFont typeface="Arial MT"/>
              <a:buChar char="•"/>
            </a:pPr>
            <a:endParaRPr sz="2400">
              <a:latin typeface="Times New Roman" panose="02020603050405020304"/>
              <a:cs typeface="Times New Roman" panose="02020603050405020304"/>
            </a:endParaRPr>
          </a:p>
          <a:p>
            <a:pPr marL="355600" marR="20320" indent="-342900">
              <a:lnSpc>
                <a:spcPct val="100000"/>
              </a:lnSpc>
              <a:buFont typeface="Arial MT"/>
              <a:buChar char="•"/>
              <a:tabLst>
                <a:tab pos="355600" algn="l"/>
              </a:tabLst>
            </a:pPr>
            <a:r>
              <a:rPr sz="2400" dirty="0">
                <a:latin typeface="Times New Roman" panose="02020603050405020304"/>
                <a:cs typeface="Times New Roman" panose="02020603050405020304"/>
              </a:rPr>
              <a:t>The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thin</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walls</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glomerulus</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allow</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smaller</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molecules,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wastes,</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fluid—</a:t>
            </a:r>
            <a:r>
              <a:rPr sz="2400" spc="-10" dirty="0">
                <a:latin typeface="Times New Roman" panose="02020603050405020304"/>
                <a:cs typeface="Times New Roman" panose="02020603050405020304"/>
              </a:rPr>
              <a:t>mostly </a:t>
            </a:r>
            <a:r>
              <a:rPr sz="2400" dirty="0">
                <a:latin typeface="Times New Roman" panose="02020603050405020304"/>
                <a:cs typeface="Times New Roman" panose="02020603050405020304"/>
              </a:rPr>
              <a:t>water—to</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pass</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into</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tubule.</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Larger</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molecules,</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such</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as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proteins</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cells,</a:t>
            </a:r>
            <a:r>
              <a:rPr sz="2400" spc="-45" dirty="0">
                <a:latin typeface="Times New Roman" panose="02020603050405020304"/>
                <a:cs typeface="Times New Roman" panose="02020603050405020304"/>
              </a:rPr>
              <a:t> </a:t>
            </a:r>
            <a:r>
              <a:rPr sz="2400" dirty="0">
                <a:latin typeface="Times New Roman" panose="02020603050405020304"/>
                <a:cs typeface="Times New Roman" panose="02020603050405020304"/>
              </a:rPr>
              <a:t>stay</a:t>
            </a:r>
            <a:r>
              <a:rPr sz="2400" spc="-25" dirty="0">
                <a:latin typeface="Times New Roman" panose="02020603050405020304"/>
                <a:cs typeface="Times New Roman" panose="02020603050405020304"/>
              </a:rPr>
              <a:t> in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vessel.</a:t>
            </a:r>
            <a:r>
              <a:rPr sz="2400" spc="-6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tubule</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returns</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needed</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substances</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0" dirty="0">
                <a:latin typeface="Times New Roman" panose="02020603050405020304"/>
                <a:cs typeface="Times New Roman" panose="02020603050405020304"/>
              </a:rPr>
              <a:t> removes</a:t>
            </a:r>
            <a:r>
              <a:rPr sz="2400" spc="60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wastes.</a:t>
            </a:r>
            <a:endParaRPr sz="2400">
              <a:latin typeface="Times New Roman" panose="02020603050405020304"/>
              <a:cs typeface="Times New Roman" panose="02020603050405020304"/>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068" y="265633"/>
            <a:ext cx="8455025" cy="6245225"/>
          </a:xfrm>
          <a:prstGeom prst="rect">
            <a:avLst/>
          </a:prstGeom>
        </p:spPr>
        <p:txBody>
          <a:bodyPr vert="horz" wrap="square" lIns="0" tIns="12700" rIns="0" bIns="0" rtlCol="0">
            <a:spAutoFit/>
          </a:bodyPr>
          <a:lstStyle/>
          <a:p>
            <a:pPr marL="12700" algn="just">
              <a:lnSpc>
                <a:spcPct val="100000"/>
              </a:lnSpc>
              <a:spcBef>
                <a:spcPts val="100"/>
              </a:spcBef>
            </a:pPr>
            <a:r>
              <a:rPr sz="2400" b="1" u="sng" dirty="0">
                <a:uFill>
                  <a:solidFill>
                    <a:srgbClr val="000000"/>
                  </a:solidFill>
                </a:uFill>
                <a:latin typeface="Times New Roman" panose="02020603050405020304"/>
                <a:cs typeface="Times New Roman" panose="02020603050405020304"/>
              </a:rPr>
              <a:t>How</a:t>
            </a:r>
            <a:r>
              <a:rPr sz="2400" b="1" u="sng" spc="-30"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does</a:t>
            </a:r>
            <a:r>
              <a:rPr sz="2400" b="1" u="sng" spc="-25"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blood</a:t>
            </a:r>
            <a:r>
              <a:rPr sz="2400" b="1" u="sng" spc="-30"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flow</a:t>
            </a:r>
            <a:r>
              <a:rPr sz="2400" b="1" u="sng" spc="-30"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through</a:t>
            </a:r>
            <a:r>
              <a:rPr sz="2400" b="1" u="sng" spc="-20" dirty="0">
                <a:uFill>
                  <a:solidFill>
                    <a:srgbClr val="000000"/>
                  </a:solidFill>
                </a:uFill>
                <a:latin typeface="Times New Roman" panose="02020603050405020304"/>
                <a:cs typeface="Times New Roman" panose="02020603050405020304"/>
              </a:rPr>
              <a:t> </a:t>
            </a:r>
            <a:r>
              <a:rPr sz="2400" b="1" u="sng" dirty="0">
                <a:uFill>
                  <a:solidFill>
                    <a:srgbClr val="000000"/>
                  </a:solidFill>
                </a:uFill>
                <a:latin typeface="Times New Roman" panose="02020603050405020304"/>
                <a:cs typeface="Times New Roman" panose="02020603050405020304"/>
              </a:rPr>
              <a:t>my</a:t>
            </a:r>
            <a:r>
              <a:rPr sz="2400" b="1" u="sng" spc="-20" dirty="0">
                <a:uFill>
                  <a:solidFill>
                    <a:srgbClr val="000000"/>
                  </a:solidFill>
                </a:uFill>
                <a:latin typeface="Times New Roman" panose="02020603050405020304"/>
                <a:cs typeface="Times New Roman" panose="02020603050405020304"/>
              </a:rPr>
              <a:t> </a:t>
            </a:r>
            <a:r>
              <a:rPr sz="2400" b="1" u="sng" spc="-10" dirty="0">
                <a:uFill>
                  <a:solidFill>
                    <a:srgbClr val="000000"/>
                  </a:solidFill>
                </a:uFill>
                <a:latin typeface="Times New Roman" panose="02020603050405020304"/>
                <a:cs typeface="Times New Roman" panose="02020603050405020304"/>
              </a:rPr>
              <a:t>kidneys?</a:t>
            </a:r>
            <a:endParaRPr sz="2400">
              <a:latin typeface="Times New Roman" panose="02020603050405020304"/>
              <a:cs typeface="Times New Roman" panose="02020603050405020304"/>
            </a:endParaRPr>
          </a:p>
          <a:p>
            <a:pPr marL="353060" marR="5715" indent="-340360" algn="just">
              <a:lnSpc>
                <a:spcPct val="100000"/>
              </a:lnSpc>
              <a:spcBef>
                <a:spcPts val="5"/>
              </a:spcBef>
              <a:buFont typeface="Arial MT"/>
              <a:buChar char="•"/>
              <a:tabLst>
                <a:tab pos="355600" algn="l"/>
              </a:tabLst>
            </a:pPr>
            <a:r>
              <a:rPr sz="2400" dirty="0">
                <a:latin typeface="Times New Roman" panose="02020603050405020304"/>
                <a:cs typeface="Times New Roman" panose="02020603050405020304"/>
              </a:rPr>
              <a:t>Blood</a:t>
            </a:r>
            <a:r>
              <a:rPr sz="2400" spc="275" dirty="0">
                <a:latin typeface="Times New Roman" panose="02020603050405020304"/>
                <a:cs typeface="Times New Roman" panose="02020603050405020304"/>
              </a:rPr>
              <a:t> </a:t>
            </a:r>
            <a:r>
              <a:rPr sz="2400" dirty="0">
                <a:latin typeface="Times New Roman" panose="02020603050405020304"/>
                <a:cs typeface="Times New Roman" panose="02020603050405020304"/>
              </a:rPr>
              <a:t>flows</a:t>
            </a:r>
            <a:r>
              <a:rPr sz="2400" spc="285" dirty="0">
                <a:latin typeface="Times New Roman" panose="02020603050405020304"/>
                <a:cs typeface="Times New Roman" panose="02020603050405020304"/>
              </a:rPr>
              <a:t> </a:t>
            </a:r>
            <a:r>
              <a:rPr sz="2400" dirty="0">
                <a:latin typeface="Times New Roman" panose="02020603050405020304"/>
                <a:cs typeface="Times New Roman" panose="02020603050405020304"/>
              </a:rPr>
              <a:t>into</a:t>
            </a:r>
            <a:r>
              <a:rPr sz="2400" spc="26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8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a:t>
            </a:r>
            <a:r>
              <a:rPr sz="2400" spc="27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through</a:t>
            </a:r>
            <a:r>
              <a:rPr sz="2400" spc="27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8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renal</a:t>
            </a:r>
            <a:r>
              <a:rPr sz="2400" spc="270" dirty="0">
                <a:latin typeface="Times New Roman" panose="02020603050405020304"/>
                <a:cs typeface="Times New Roman" panose="02020603050405020304"/>
              </a:rPr>
              <a:t> </a:t>
            </a:r>
            <a:r>
              <a:rPr sz="2400" dirty="0">
                <a:latin typeface="Times New Roman" panose="02020603050405020304"/>
                <a:cs typeface="Times New Roman" panose="02020603050405020304"/>
              </a:rPr>
              <a:t>artery.</a:t>
            </a:r>
            <a:r>
              <a:rPr sz="2400" spc="27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This</a:t>
            </a:r>
            <a:r>
              <a:rPr sz="2400" spc="28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large 	</a:t>
            </a:r>
            <a:r>
              <a:rPr sz="2400" dirty="0">
                <a:latin typeface="Times New Roman" panose="02020603050405020304"/>
                <a:cs typeface="Times New Roman" panose="02020603050405020304"/>
              </a:rPr>
              <a:t>blood</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vessel</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branches</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into</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smaller</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smaller</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vessels</a:t>
            </a:r>
            <a:r>
              <a:rPr sz="2400" spc="2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until 	</a:t>
            </a:r>
            <a:r>
              <a:rPr sz="2400" dirty="0">
                <a:latin typeface="Times New Roman" panose="02020603050405020304"/>
                <a:cs typeface="Times New Roman" panose="02020603050405020304"/>
              </a:rPr>
              <a:t>the</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1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reaches</a:t>
            </a:r>
            <a:r>
              <a:rPr sz="2400" spc="2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nephrons.</a:t>
            </a:r>
            <a:r>
              <a:rPr sz="2400" spc="225" dirty="0">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In</a:t>
            </a:r>
            <a:r>
              <a:rPr sz="2400" spc="2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a:t>
            </a:r>
            <a:r>
              <a:rPr sz="2400" spc="229"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nephron,</a:t>
            </a:r>
            <a:r>
              <a:rPr sz="2400" spc="204"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blood</a:t>
            </a:r>
            <a:r>
              <a:rPr sz="2400" spc="2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is</a:t>
            </a:r>
            <a:r>
              <a:rPr sz="2400" spc="225"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filtered 	</a:t>
            </a:r>
            <a:r>
              <a:rPr sz="2400" dirty="0">
                <a:solidFill>
                  <a:srgbClr val="C55A11"/>
                </a:solidFill>
                <a:latin typeface="Times New Roman" panose="02020603050405020304"/>
                <a:cs typeface="Times New Roman" panose="02020603050405020304"/>
              </a:rPr>
              <a:t>by</a:t>
            </a:r>
            <a:r>
              <a:rPr sz="2400" spc="2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a:t>
            </a:r>
            <a:r>
              <a:rPr sz="2400" spc="2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tiny</a:t>
            </a:r>
            <a:r>
              <a:rPr sz="2400" spc="2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blood</a:t>
            </a:r>
            <a:r>
              <a:rPr sz="2400" spc="2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vessels</a:t>
            </a:r>
            <a:r>
              <a:rPr sz="2400" spc="2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of</a:t>
            </a:r>
            <a:r>
              <a:rPr sz="2400" spc="2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a:t>
            </a:r>
            <a:r>
              <a:rPr sz="2400" spc="229"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glomeruli</a:t>
            </a:r>
            <a:r>
              <a:rPr sz="2400" spc="2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and</a:t>
            </a:r>
            <a:r>
              <a:rPr sz="2400" spc="2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then</a:t>
            </a:r>
            <a:r>
              <a:rPr sz="2400" spc="2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flows</a:t>
            </a:r>
            <a:r>
              <a:rPr sz="2400" spc="22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out</a:t>
            </a:r>
            <a:r>
              <a:rPr sz="2400" spc="235" dirty="0">
                <a:solidFill>
                  <a:srgbClr val="C55A11"/>
                </a:solidFill>
                <a:latin typeface="Times New Roman" panose="02020603050405020304"/>
                <a:cs typeface="Times New Roman" panose="02020603050405020304"/>
              </a:rPr>
              <a:t> </a:t>
            </a:r>
            <a:r>
              <a:rPr sz="2400" spc="-25" dirty="0">
                <a:solidFill>
                  <a:srgbClr val="C55A11"/>
                </a:solidFill>
                <a:latin typeface="Times New Roman" panose="02020603050405020304"/>
                <a:cs typeface="Times New Roman" panose="02020603050405020304"/>
              </a:rPr>
              <a:t>of 	</a:t>
            </a:r>
            <a:r>
              <a:rPr sz="2400" dirty="0">
                <a:solidFill>
                  <a:srgbClr val="C55A11"/>
                </a:solidFill>
                <a:latin typeface="Times New Roman" panose="02020603050405020304"/>
                <a:cs typeface="Times New Roman" panose="02020603050405020304"/>
              </a:rPr>
              <a:t>the</a:t>
            </a:r>
            <a:r>
              <a:rPr sz="2400" spc="-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kidney</a:t>
            </a:r>
            <a:r>
              <a:rPr sz="2400" spc="-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through</a:t>
            </a:r>
            <a:r>
              <a:rPr sz="2400" spc="-1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a:t>
            </a:r>
            <a:r>
              <a:rPr sz="2400" spc="-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renal</a:t>
            </a:r>
            <a:r>
              <a:rPr sz="2400" spc="-10" dirty="0">
                <a:solidFill>
                  <a:srgbClr val="C55A11"/>
                </a:solidFill>
                <a:latin typeface="Times New Roman" panose="02020603050405020304"/>
                <a:cs typeface="Times New Roman" panose="02020603050405020304"/>
              </a:rPr>
              <a:t> vein.</a:t>
            </a:r>
            <a:endParaRPr sz="2400">
              <a:latin typeface="Times New Roman" panose="02020603050405020304"/>
              <a:cs typeface="Times New Roman" panose="02020603050405020304"/>
            </a:endParaRPr>
          </a:p>
          <a:p>
            <a:pPr>
              <a:lnSpc>
                <a:spcPct val="100000"/>
              </a:lnSpc>
              <a:spcBef>
                <a:spcPts val="120"/>
              </a:spcBef>
              <a:buFont typeface="Arial MT"/>
              <a:buChar char="•"/>
            </a:pPr>
            <a:endParaRPr sz="2400">
              <a:latin typeface="Times New Roman" panose="02020603050405020304"/>
              <a:cs typeface="Times New Roman" panose="02020603050405020304"/>
            </a:endParaRPr>
          </a:p>
          <a:p>
            <a:pPr marL="353060" marR="6350" indent="-340360" algn="just">
              <a:lnSpc>
                <a:spcPct val="100000"/>
              </a:lnSpc>
              <a:buFont typeface="Arial MT"/>
              <a:buChar char="•"/>
              <a:tabLst>
                <a:tab pos="355600" algn="l"/>
              </a:tabLst>
            </a:pPr>
            <a:r>
              <a:rPr sz="2400" dirty="0">
                <a:latin typeface="Times New Roman" panose="02020603050405020304"/>
                <a:cs typeface="Times New Roman" panose="02020603050405020304"/>
              </a:rPr>
              <a:t>Blood</a:t>
            </a:r>
            <a:r>
              <a:rPr sz="2400" spc="430" dirty="0">
                <a:latin typeface="Times New Roman" panose="02020603050405020304"/>
                <a:cs typeface="Times New Roman" panose="02020603050405020304"/>
              </a:rPr>
              <a:t> </a:t>
            </a:r>
            <a:r>
              <a:rPr sz="2400" dirty="0">
                <a:latin typeface="Times New Roman" panose="02020603050405020304"/>
                <a:cs typeface="Times New Roman" panose="02020603050405020304"/>
              </a:rPr>
              <a:t>circulates</a:t>
            </a:r>
            <a:r>
              <a:rPr sz="2400" spc="44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through</a:t>
            </a:r>
            <a:r>
              <a:rPr sz="2400" spc="44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434"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450" dirty="0">
                <a:latin typeface="Times New Roman" panose="02020603050405020304"/>
                <a:cs typeface="Times New Roman" panose="02020603050405020304"/>
              </a:rPr>
              <a:t> </a:t>
            </a:r>
            <a:r>
              <a:rPr sz="2400" dirty="0">
                <a:latin typeface="Times New Roman" panose="02020603050405020304"/>
                <a:cs typeface="Times New Roman" panose="02020603050405020304"/>
              </a:rPr>
              <a:t>many</a:t>
            </a:r>
            <a:r>
              <a:rPr sz="2400" spc="434" dirty="0">
                <a:latin typeface="Times New Roman" panose="02020603050405020304"/>
                <a:cs typeface="Times New Roman" panose="02020603050405020304"/>
              </a:rPr>
              <a:t> </a:t>
            </a:r>
            <a:r>
              <a:rPr sz="2400" dirty="0">
                <a:latin typeface="Times New Roman" panose="02020603050405020304"/>
                <a:cs typeface="Times New Roman" panose="02020603050405020304"/>
              </a:rPr>
              <a:t>times</a:t>
            </a:r>
            <a:r>
              <a:rPr sz="2400" spc="440"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440" dirty="0">
                <a:latin typeface="Times New Roman" panose="02020603050405020304"/>
                <a:cs typeface="Times New Roman" panose="02020603050405020304"/>
              </a:rPr>
              <a:t> </a:t>
            </a:r>
            <a:r>
              <a:rPr sz="2400" dirty="0">
                <a:latin typeface="Times New Roman" panose="02020603050405020304"/>
                <a:cs typeface="Times New Roman" panose="02020603050405020304"/>
              </a:rPr>
              <a:t>day.</a:t>
            </a:r>
            <a:r>
              <a:rPr sz="2400" spc="445" dirty="0">
                <a:latin typeface="Times New Roman" panose="02020603050405020304"/>
                <a:cs typeface="Times New Roman" panose="02020603050405020304"/>
              </a:rPr>
              <a:t> </a:t>
            </a:r>
            <a:r>
              <a:rPr sz="2400" dirty="0">
                <a:latin typeface="Times New Roman" panose="02020603050405020304"/>
                <a:cs typeface="Times New Roman" panose="02020603050405020304"/>
              </a:rPr>
              <a:t>In</a:t>
            </a:r>
            <a:r>
              <a:rPr sz="2400" spc="434" dirty="0">
                <a:latin typeface="Times New Roman" panose="02020603050405020304"/>
                <a:cs typeface="Times New Roman" panose="02020603050405020304"/>
              </a:rPr>
              <a:t> </a:t>
            </a:r>
            <a:r>
              <a:rPr sz="2400" spc="-50" dirty="0">
                <a:latin typeface="Times New Roman" panose="02020603050405020304"/>
                <a:cs typeface="Times New Roman" panose="02020603050405020304"/>
              </a:rPr>
              <a:t>a 	</a:t>
            </a:r>
            <a:r>
              <a:rPr sz="2400" dirty="0">
                <a:latin typeface="Times New Roman" panose="02020603050405020304"/>
                <a:cs typeface="Times New Roman" panose="02020603050405020304"/>
              </a:rPr>
              <a:t>single</a:t>
            </a:r>
            <a:r>
              <a:rPr sz="2400" spc="215" dirty="0">
                <a:latin typeface="Times New Roman" panose="02020603050405020304"/>
                <a:cs typeface="Times New Roman" panose="02020603050405020304"/>
              </a:rPr>
              <a:t> </a:t>
            </a:r>
            <a:r>
              <a:rPr sz="2400" dirty="0">
                <a:latin typeface="Times New Roman" panose="02020603050405020304"/>
                <a:cs typeface="Times New Roman" panose="02020603050405020304"/>
              </a:rPr>
              <a:t>day,</a:t>
            </a:r>
            <a:r>
              <a:rPr sz="2400" spc="19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204"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a:t>
            </a:r>
            <a:r>
              <a:rPr sz="2400" spc="204" dirty="0">
                <a:latin typeface="Times New Roman" panose="02020603050405020304"/>
                <a:cs typeface="Times New Roman" panose="02020603050405020304"/>
              </a:rPr>
              <a:t> </a:t>
            </a:r>
            <a:r>
              <a:rPr sz="2400" dirty="0">
                <a:latin typeface="Times New Roman" panose="02020603050405020304"/>
                <a:cs typeface="Times New Roman" panose="02020603050405020304"/>
              </a:rPr>
              <a:t>about</a:t>
            </a:r>
            <a:r>
              <a:rPr sz="2400" spc="200" dirty="0">
                <a:latin typeface="Times New Roman" panose="02020603050405020304"/>
                <a:cs typeface="Times New Roman" panose="02020603050405020304"/>
              </a:rPr>
              <a:t> </a:t>
            </a:r>
            <a:r>
              <a:rPr sz="2400" dirty="0">
                <a:latin typeface="Times New Roman" panose="02020603050405020304"/>
                <a:cs typeface="Times New Roman" panose="02020603050405020304"/>
              </a:rPr>
              <a:t>150</a:t>
            </a:r>
            <a:r>
              <a:rPr sz="2400" spc="195" dirty="0">
                <a:latin typeface="Times New Roman" panose="02020603050405020304"/>
                <a:cs typeface="Times New Roman" panose="02020603050405020304"/>
              </a:rPr>
              <a:t> </a:t>
            </a:r>
            <a:r>
              <a:rPr sz="2400" dirty="0">
                <a:latin typeface="Times New Roman" panose="02020603050405020304"/>
                <a:cs typeface="Times New Roman" panose="02020603050405020304"/>
              </a:rPr>
              <a:t>quarts</a:t>
            </a:r>
            <a:r>
              <a:rPr sz="2400" spc="22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20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10" dirty="0">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Most</a:t>
            </a:r>
            <a:r>
              <a:rPr sz="2400" spc="21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of</a:t>
            </a:r>
            <a:r>
              <a:rPr sz="2400" spc="204" dirty="0">
                <a:solidFill>
                  <a:srgbClr val="C55A11"/>
                </a:solidFill>
                <a:latin typeface="Times New Roman" panose="02020603050405020304"/>
                <a:cs typeface="Times New Roman" panose="02020603050405020304"/>
              </a:rPr>
              <a:t> </a:t>
            </a:r>
            <a:r>
              <a:rPr sz="2400" spc="-25" dirty="0">
                <a:solidFill>
                  <a:srgbClr val="C55A11"/>
                </a:solidFill>
                <a:latin typeface="Times New Roman" panose="02020603050405020304"/>
                <a:cs typeface="Times New Roman" panose="02020603050405020304"/>
              </a:rPr>
              <a:t>the 	</a:t>
            </a:r>
            <a:r>
              <a:rPr sz="2400" dirty="0">
                <a:solidFill>
                  <a:srgbClr val="C55A11"/>
                </a:solidFill>
                <a:latin typeface="Times New Roman" panose="02020603050405020304"/>
                <a:cs typeface="Times New Roman" panose="02020603050405020304"/>
              </a:rPr>
              <a:t>water</a:t>
            </a:r>
            <a:r>
              <a:rPr sz="2400" spc="19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and</a:t>
            </a:r>
            <a:r>
              <a:rPr sz="2400" spc="19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other</a:t>
            </a:r>
            <a:r>
              <a:rPr sz="2400" spc="19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substances</a:t>
            </a:r>
            <a:r>
              <a:rPr sz="2400" spc="20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that</a:t>
            </a:r>
            <a:r>
              <a:rPr sz="2400" spc="20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filter</a:t>
            </a:r>
            <a:r>
              <a:rPr sz="2400" spc="18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through</a:t>
            </a:r>
            <a:r>
              <a:rPr sz="2400" spc="20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your</a:t>
            </a:r>
            <a:r>
              <a:rPr sz="2400" spc="20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glomeruli</a:t>
            </a:r>
            <a:r>
              <a:rPr sz="2400" spc="195" dirty="0">
                <a:solidFill>
                  <a:srgbClr val="C55A11"/>
                </a:solidFill>
                <a:latin typeface="Times New Roman" panose="02020603050405020304"/>
                <a:cs typeface="Times New Roman" panose="02020603050405020304"/>
              </a:rPr>
              <a:t> </a:t>
            </a:r>
            <a:r>
              <a:rPr sz="2400" spc="-25" dirty="0">
                <a:solidFill>
                  <a:srgbClr val="C55A11"/>
                </a:solidFill>
                <a:latin typeface="Times New Roman" panose="02020603050405020304"/>
                <a:cs typeface="Times New Roman" panose="02020603050405020304"/>
              </a:rPr>
              <a:t>are 	</a:t>
            </a:r>
            <a:r>
              <a:rPr sz="2400" dirty="0">
                <a:solidFill>
                  <a:srgbClr val="C55A11"/>
                </a:solidFill>
                <a:latin typeface="Times New Roman" panose="02020603050405020304"/>
                <a:cs typeface="Times New Roman" panose="02020603050405020304"/>
              </a:rPr>
              <a:t>returned</a:t>
            </a:r>
            <a:r>
              <a:rPr sz="2400" spc="22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to</a:t>
            </a:r>
            <a:r>
              <a:rPr sz="2400" spc="2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a:t>
            </a:r>
            <a:r>
              <a:rPr sz="2400" spc="254"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blood</a:t>
            </a:r>
            <a:r>
              <a:rPr sz="2400" spc="25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by</a:t>
            </a:r>
            <a:r>
              <a:rPr sz="2400" spc="24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the</a:t>
            </a:r>
            <a:r>
              <a:rPr sz="2400" spc="2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tubules.</a:t>
            </a:r>
            <a:r>
              <a:rPr sz="2400" spc="2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Only</a:t>
            </a:r>
            <a:r>
              <a:rPr sz="2400" spc="254"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1</a:t>
            </a:r>
            <a:r>
              <a:rPr sz="2400" spc="23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to</a:t>
            </a:r>
            <a:r>
              <a:rPr sz="2400" spc="240"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2</a:t>
            </a:r>
            <a:r>
              <a:rPr sz="2400" spc="245" dirty="0">
                <a:solidFill>
                  <a:srgbClr val="C55A11"/>
                </a:solidFill>
                <a:latin typeface="Times New Roman" panose="02020603050405020304"/>
                <a:cs typeface="Times New Roman" panose="02020603050405020304"/>
              </a:rPr>
              <a:t> </a:t>
            </a:r>
            <a:r>
              <a:rPr sz="2400" dirty="0">
                <a:solidFill>
                  <a:srgbClr val="C55A11"/>
                </a:solidFill>
                <a:latin typeface="Times New Roman" panose="02020603050405020304"/>
                <a:cs typeface="Times New Roman" panose="02020603050405020304"/>
              </a:rPr>
              <a:t>quarts</a:t>
            </a:r>
            <a:r>
              <a:rPr sz="2400" spc="250" dirty="0">
                <a:solidFill>
                  <a:srgbClr val="C55A11"/>
                </a:solidFill>
                <a:latin typeface="Times New Roman" panose="02020603050405020304"/>
                <a:cs typeface="Times New Roman" panose="02020603050405020304"/>
              </a:rPr>
              <a:t> </a:t>
            </a:r>
            <a:r>
              <a:rPr sz="2400" spc="-10" dirty="0">
                <a:solidFill>
                  <a:srgbClr val="C55A11"/>
                </a:solidFill>
                <a:latin typeface="Times New Roman" panose="02020603050405020304"/>
                <a:cs typeface="Times New Roman" panose="02020603050405020304"/>
              </a:rPr>
              <a:t>become 	urine.</a:t>
            </a:r>
            <a:endParaRPr sz="2400">
              <a:latin typeface="Times New Roman" panose="02020603050405020304"/>
              <a:cs typeface="Times New Roman" panose="02020603050405020304"/>
            </a:endParaRPr>
          </a:p>
          <a:p>
            <a:pPr>
              <a:lnSpc>
                <a:spcPct val="100000"/>
              </a:lnSpc>
              <a:spcBef>
                <a:spcPts val="120"/>
              </a:spcBef>
              <a:buFont typeface="Arial MT"/>
              <a:buChar char="•"/>
            </a:pPr>
            <a:endParaRPr sz="2400">
              <a:latin typeface="Times New Roman" panose="02020603050405020304"/>
              <a:cs typeface="Times New Roman" panose="02020603050405020304"/>
            </a:endParaRPr>
          </a:p>
          <a:p>
            <a:pPr marL="353060" marR="5080" indent="-340360" algn="just">
              <a:lnSpc>
                <a:spcPct val="100000"/>
              </a:lnSpc>
              <a:spcBef>
                <a:spcPts val="5"/>
              </a:spcBef>
              <a:buFont typeface="Arial MT"/>
              <a:buChar char="•"/>
              <a:tabLst>
                <a:tab pos="355600" algn="l"/>
              </a:tabLst>
            </a:pPr>
            <a:r>
              <a:rPr sz="2400" dirty="0">
                <a:latin typeface="Times New Roman" panose="02020603050405020304"/>
                <a:cs typeface="Times New Roman" panose="02020603050405020304"/>
              </a:rPr>
              <a:t>When</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doesn't</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function</a:t>
            </a:r>
            <a:r>
              <a:rPr sz="2400" spc="160"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properly,</a:t>
            </a:r>
            <a:r>
              <a:rPr sz="2400" spc="160" dirty="0">
                <a:latin typeface="Times New Roman" panose="02020603050405020304"/>
                <a:cs typeface="Times New Roman" panose="02020603050405020304"/>
              </a:rPr>
              <a:t>  </a:t>
            </a:r>
            <a:r>
              <a:rPr sz="2400" dirty="0">
                <a:latin typeface="Times New Roman" panose="02020603050405020304"/>
                <a:cs typeface="Times New Roman" panose="02020603050405020304"/>
              </a:rPr>
              <a:t>Chronic</a:t>
            </a:r>
            <a:r>
              <a:rPr sz="2400" spc="16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kidney 	</a:t>
            </a:r>
            <a:r>
              <a:rPr sz="2400" dirty="0">
                <a:latin typeface="Times New Roman" panose="02020603050405020304"/>
                <a:cs typeface="Times New Roman" panose="02020603050405020304"/>
              </a:rPr>
              <a:t>disease</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occurs</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when</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disease</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or</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condition</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impairs</a:t>
            </a:r>
            <a:r>
              <a:rPr sz="2400" spc="16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kidney 	</a:t>
            </a:r>
            <a:r>
              <a:rPr sz="2400" dirty="0">
                <a:latin typeface="Times New Roman" panose="02020603050405020304"/>
                <a:cs typeface="Times New Roman" panose="02020603050405020304"/>
              </a:rPr>
              <a:t>function,</a:t>
            </a:r>
            <a:r>
              <a:rPr sz="2400" spc="229" dirty="0">
                <a:latin typeface="Times New Roman" panose="02020603050405020304"/>
                <a:cs typeface="Times New Roman" panose="02020603050405020304"/>
              </a:rPr>
              <a:t> </a:t>
            </a:r>
            <a:r>
              <a:rPr sz="2400" dirty="0">
                <a:latin typeface="Times New Roman" panose="02020603050405020304"/>
                <a:cs typeface="Times New Roman" panose="02020603050405020304"/>
              </a:rPr>
              <a:t>causing</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damage</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worsen</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over</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several</a:t>
            </a:r>
            <a:r>
              <a:rPr sz="2400" spc="24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months 	</a:t>
            </a:r>
            <a:r>
              <a:rPr sz="2400" dirty="0">
                <a:latin typeface="Times New Roman" panose="02020603050405020304"/>
                <a:cs typeface="Times New Roman" panose="02020603050405020304"/>
              </a:rPr>
              <a:t>or</a:t>
            </a:r>
            <a:r>
              <a:rPr sz="2400" spc="-15"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years</a:t>
            </a:r>
            <a:endParaRPr sz="2400">
              <a:latin typeface="Times New Roman" panose="02020603050405020304"/>
              <a:cs typeface="Times New Roman" panose="02020603050405020304"/>
            </a:endParaRPr>
          </a:p>
        </p:txBody>
      </p:sp>
      <p:pic>
        <p:nvPicPr>
          <p:cNvPr id="3" name="object 3"/>
          <p:cNvPicPr/>
          <p:nvPr/>
        </p:nvPicPr>
        <p:blipFill>
          <a:blip r:embed="rId1" cstate="print"/>
          <a:stretch>
            <a:fillRect/>
          </a:stretch>
        </p:blipFill>
        <p:spPr>
          <a:xfrm>
            <a:off x="9133849" y="724910"/>
            <a:ext cx="2808201" cy="533768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383" y="390525"/>
            <a:ext cx="11052175" cy="5513070"/>
          </a:xfrm>
          <a:prstGeom prst="rect">
            <a:avLst/>
          </a:prstGeom>
        </p:spPr>
        <p:txBody>
          <a:bodyPr vert="horz" wrap="square" lIns="0" tIns="12700" rIns="0" bIns="0" rtlCol="0">
            <a:spAutoFit/>
          </a:bodyPr>
          <a:lstStyle/>
          <a:p>
            <a:pPr marL="12700">
              <a:lnSpc>
                <a:spcPct val="100000"/>
              </a:lnSpc>
              <a:spcBef>
                <a:spcPts val="100"/>
              </a:spcBef>
            </a:pPr>
            <a:r>
              <a:rPr sz="2400" b="1" u="sng" spc="-20" dirty="0">
                <a:uFill>
                  <a:solidFill>
                    <a:srgbClr val="000000"/>
                  </a:solidFill>
                </a:uFill>
                <a:latin typeface="Times New Roman" panose="02020603050405020304"/>
                <a:cs typeface="Times New Roman" panose="02020603050405020304"/>
              </a:rPr>
              <a:t>CKD:</a:t>
            </a:r>
            <a:endParaRPr sz="2400">
              <a:latin typeface="Times New Roman" panose="02020603050405020304"/>
              <a:cs typeface="Times New Roman" panose="02020603050405020304"/>
            </a:endParaRPr>
          </a:p>
          <a:p>
            <a:pPr marL="12700" marR="5080" algn="just">
              <a:lnSpc>
                <a:spcPct val="100000"/>
              </a:lnSpc>
            </a:pPr>
            <a:r>
              <a:rPr sz="2400" dirty="0">
                <a:latin typeface="Times New Roman" panose="02020603050405020304"/>
                <a:cs typeface="Times New Roman" panose="02020603050405020304"/>
              </a:rPr>
              <a:t>Chronic</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disease</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includes</a:t>
            </a:r>
            <a:r>
              <a:rPr sz="2400" spc="180" dirty="0">
                <a:latin typeface="Times New Roman" panose="02020603050405020304"/>
                <a:cs typeface="Times New Roman" panose="02020603050405020304"/>
              </a:rPr>
              <a:t> </a:t>
            </a:r>
            <a:r>
              <a:rPr sz="2400" dirty="0">
                <a:latin typeface="Times New Roman" panose="02020603050405020304"/>
                <a:cs typeface="Times New Roman" panose="02020603050405020304"/>
              </a:rPr>
              <a:t>conditions</a:t>
            </a:r>
            <a:r>
              <a:rPr sz="2400" spc="16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that</a:t>
            </a:r>
            <a:r>
              <a:rPr sz="2400" spc="160" dirty="0">
                <a:latin typeface="Times New Roman" panose="02020603050405020304"/>
                <a:cs typeface="Times New Roman" panose="02020603050405020304"/>
              </a:rPr>
              <a:t> </a:t>
            </a:r>
            <a:r>
              <a:rPr sz="2400" dirty="0">
                <a:latin typeface="Times New Roman" panose="02020603050405020304"/>
                <a:cs typeface="Times New Roman" panose="02020603050405020304"/>
              </a:rPr>
              <a:t>damage</a:t>
            </a:r>
            <a:r>
              <a:rPr sz="2400" spc="18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decrease</a:t>
            </a:r>
            <a:r>
              <a:rPr sz="2400" spc="16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their </a:t>
            </a:r>
            <a:r>
              <a:rPr sz="2400" dirty="0">
                <a:latin typeface="Times New Roman" panose="02020603050405020304"/>
                <a:cs typeface="Times New Roman" panose="02020603050405020304"/>
              </a:rPr>
              <a:t>ability</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keep</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healthy</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by</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filtering</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wastes</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from</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 blood. If</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 disease</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worsens, </a:t>
            </a:r>
            <a:r>
              <a:rPr sz="2400" dirty="0">
                <a:latin typeface="Times New Roman" panose="02020603050405020304"/>
                <a:cs typeface="Times New Roman" panose="02020603050405020304"/>
              </a:rPr>
              <a:t>wastes</a:t>
            </a:r>
            <a:r>
              <a:rPr sz="2400" spc="180" dirty="0">
                <a:latin typeface="Times New Roman" panose="02020603050405020304"/>
                <a:cs typeface="Times New Roman" panose="02020603050405020304"/>
              </a:rPr>
              <a:t> </a:t>
            </a:r>
            <a:r>
              <a:rPr sz="2400" dirty="0">
                <a:latin typeface="Times New Roman" panose="02020603050405020304"/>
                <a:cs typeface="Times New Roman" panose="02020603050405020304"/>
              </a:rPr>
              <a:t>can</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build</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high</a:t>
            </a:r>
            <a:r>
              <a:rPr sz="2400" spc="180" dirty="0">
                <a:latin typeface="Times New Roman" panose="02020603050405020304"/>
                <a:cs typeface="Times New Roman" panose="02020603050405020304"/>
              </a:rPr>
              <a:t> </a:t>
            </a:r>
            <a:r>
              <a:rPr sz="2400" dirty="0">
                <a:latin typeface="Times New Roman" panose="02020603050405020304"/>
                <a:cs typeface="Times New Roman" panose="02020603050405020304"/>
              </a:rPr>
              <a:t>levels</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18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6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make</a:t>
            </a:r>
            <a:r>
              <a:rPr sz="2400" spc="18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a:t>
            </a:r>
            <a:r>
              <a:rPr sz="2400" spc="175" dirty="0">
                <a:latin typeface="Times New Roman" panose="02020603050405020304"/>
                <a:cs typeface="Times New Roman" panose="02020603050405020304"/>
              </a:rPr>
              <a:t> </a:t>
            </a:r>
            <a:r>
              <a:rPr sz="2400" dirty="0">
                <a:latin typeface="Times New Roman" panose="02020603050405020304"/>
                <a:cs typeface="Times New Roman" panose="02020603050405020304"/>
              </a:rPr>
              <a:t>feel</a:t>
            </a:r>
            <a:r>
              <a:rPr sz="2400" spc="170" dirty="0">
                <a:latin typeface="Times New Roman" panose="02020603050405020304"/>
                <a:cs typeface="Times New Roman" panose="02020603050405020304"/>
              </a:rPr>
              <a:t> </a:t>
            </a:r>
            <a:r>
              <a:rPr sz="2400" dirty="0">
                <a:latin typeface="Times New Roman" panose="02020603050405020304"/>
                <a:cs typeface="Times New Roman" panose="02020603050405020304"/>
              </a:rPr>
              <a:t>sick.</a:t>
            </a:r>
            <a:r>
              <a:rPr sz="2400" spc="165"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a:t>
            </a:r>
            <a:r>
              <a:rPr sz="2400" spc="185" dirty="0">
                <a:latin typeface="Times New Roman" panose="02020603050405020304"/>
                <a:cs typeface="Times New Roman" panose="02020603050405020304"/>
              </a:rPr>
              <a:t> </a:t>
            </a:r>
            <a:r>
              <a:rPr sz="2400" dirty="0">
                <a:latin typeface="Times New Roman" panose="02020603050405020304"/>
                <a:cs typeface="Times New Roman" panose="02020603050405020304"/>
              </a:rPr>
              <a:t>may</a:t>
            </a:r>
            <a:r>
              <a:rPr sz="2400" spc="18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develop </a:t>
            </a:r>
            <a:r>
              <a:rPr sz="2400" dirty="0">
                <a:latin typeface="Times New Roman" panose="02020603050405020304"/>
                <a:cs typeface="Times New Roman" panose="02020603050405020304"/>
              </a:rPr>
              <a:t>complications</a:t>
            </a:r>
            <a:r>
              <a:rPr sz="2400" spc="-3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like</a:t>
            </a:r>
            <a:endParaRPr sz="2400">
              <a:latin typeface="Times New Roman" panose="02020603050405020304"/>
              <a:cs typeface="Times New Roman" panose="02020603050405020304"/>
            </a:endParaRPr>
          </a:p>
          <a:p>
            <a:pPr marL="355600" indent="-342900">
              <a:lnSpc>
                <a:spcPct val="100000"/>
              </a:lnSpc>
              <a:buFont typeface="Arial MT"/>
              <a:buChar char="*"/>
              <a:tabLst>
                <a:tab pos="355600" algn="l"/>
              </a:tabLst>
            </a:pPr>
            <a:r>
              <a:rPr sz="2400" dirty="0">
                <a:latin typeface="Times New Roman" panose="02020603050405020304"/>
                <a:cs typeface="Times New Roman" panose="02020603050405020304"/>
              </a:rPr>
              <a:t>high</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0" dirty="0">
                <a:latin typeface="Times New Roman" panose="02020603050405020304"/>
                <a:cs typeface="Times New Roman" panose="02020603050405020304"/>
              </a:rPr>
              <a:t> pressure</a:t>
            </a:r>
            <a:endParaRPr sz="2400">
              <a:latin typeface="Times New Roman" panose="02020603050405020304"/>
              <a:cs typeface="Times New Roman" panose="02020603050405020304"/>
            </a:endParaRPr>
          </a:p>
          <a:p>
            <a:pPr marL="355600" indent="-342900">
              <a:lnSpc>
                <a:spcPct val="100000"/>
              </a:lnSpc>
              <a:buFont typeface="Arial MT"/>
              <a:buChar char="*"/>
              <a:tabLst>
                <a:tab pos="355600" algn="l"/>
              </a:tabLst>
            </a:pPr>
            <a:r>
              <a:rPr sz="2400" dirty="0">
                <a:latin typeface="Times New Roman" panose="02020603050405020304"/>
                <a:cs typeface="Times New Roman" panose="02020603050405020304"/>
              </a:rPr>
              <a:t>anemia</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(low</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count)</a:t>
            </a:r>
            <a:endParaRPr sz="2400">
              <a:latin typeface="Times New Roman" panose="02020603050405020304"/>
              <a:cs typeface="Times New Roman" panose="02020603050405020304"/>
            </a:endParaRPr>
          </a:p>
          <a:p>
            <a:pPr marL="355600" indent="-342900">
              <a:lnSpc>
                <a:spcPct val="100000"/>
              </a:lnSpc>
              <a:buFont typeface="Arial MT"/>
              <a:buChar char="*"/>
              <a:tabLst>
                <a:tab pos="355600" algn="l"/>
              </a:tabLst>
            </a:pPr>
            <a:r>
              <a:rPr sz="2400" dirty="0">
                <a:latin typeface="Times New Roman" panose="02020603050405020304"/>
                <a:cs typeface="Times New Roman" panose="02020603050405020304"/>
              </a:rPr>
              <a:t>weak</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bones</a:t>
            </a:r>
            <a:endParaRPr sz="2400">
              <a:latin typeface="Times New Roman" panose="02020603050405020304"/>
              <a:cs typeface="Times New Roman" panose="02020603050405020304"/>
            </a:endParaRPr>
          </a:p>
          <a:p>
            <a:pPr marL="355600" indent="-342900">
              <a:lnSpc>
                <a:spcPct val="100000"/>
              </a:lnSpc>
              <a:spcBef>
                <a:spcPts val="5"/>
              </a:spcBef>
              <a:buFont typeface="Arial MT"/>
              <a:buChar char="*"/>
              <a:tabLst>
                <a:tab pos="355600" algn="l"/>
              </a:tabLst>
            </a:pPr>
            <a:r>
              <a:rPr sz="2400" dirty="0">
                <a:latin typeface="Times New Roman" panose="02020603050405020304"/>
                <a:cs typeface="Times New Roman" panose="02020603050405020304"/>
              </a:rPr>
              <a:t>poor</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nutritional</a:t>
            </a:r>
            <a:r>
              <a:rPr sz="2400" spc="-5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health</a:t>
            </a:r>
            <a:endParaRPr sz="2400">
              <a:latin typeface="Times New Roman" panose="02020603050405020304"/>
              <a:cs typeface="Times New Roman" panose="02020603050405020304"/>
            </a:endParaRPr>
          </a:p>
          <a:p>
            <a:pPr marL="355600" indent="-342900">
              <a:lnSpc>
                <a:spcPct val="100000"/>
              </a:lnSpc>
              <a:buFont typeface="Arial MT"/>
              <a:buChar char="*"/>
              <a:tabLst>
                <a:tab pos="355600" algn="l"/>
              </a:tabLst>
            </a:pPr>
            <a:r>
              <a:rPr sz="2400" dirty="0">
                <a:latin typeface="Times New Roman" panose="02020603050405020304"/>
                <a:cs typeface="Times New Roman" panose="02020603050405020304"/>
              </a:rPr>
              <a:t>nerve</a:t>
            </a:r>
            <a:r>
              <a:rPr sz="2400" spc="-20"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damage</a:t>
            </a:r>
            <a:endParaRPr sz="2400">
              <a:latin typeface="Times New Roman" panose="02020603050405020304"/>
              <a:cs typeface="Times New Roman" panose="02020603050405020304"/>
            </a:endParaRPr>
          </a:p>
          <a:p>
            <a:pPr>
              <a:lnSpc>
                <a:spcPct val="100000"/>
              </a:lnSpc>
              <a:spcBef>
                <a:spcPts val="120"/>
              </a:spcBef>
            </a:pPr>
            <a:endParaRPr sz="2400">
              <a:latin typeface="Times New Roman" panose="02020603050405020304"/>
              <a:cs typeface="Times New Roman" panose="02020603050405020304"/>
            </a:endParaRPr>
          </a:p>
          <a:p>
            <a:pPr marL="12700">
              <a:lnSpc>
                <a:spcPct val="100000"/>
              </a:lnSpc>
            </a:pPr>
            <a:r>
              <a:rPr sz="2400" b="1" u="sng" spc="-10" dirty="0">
                <a:uFill>
                  <a:solidFill>
                    <a:srgbClr val="000000"/>
                  </a:solidFill>
                </a:uFill>
                <a:latin typeface="Times New Roman" panose="02020603050405020304"/>
                <a:cs typeface="Times New Roman" panose="02020603050405020304"/>
              </a:rPr>
              <a:t>SYMPTOMS:</a:t>
            </a:r>
            <a:endParaRPr sz="2400">
              <a:latin typeface="Times New Roman" panose="02020603050405020304"/>
              <a:cs typeface="Times New Roman" panose="02020603050405020304"/>
            </a:endParaRPr>
          </a:p>
          <a:p>
            <a:pPr marL="12700" marR="5715" algn="just">
              <a:lnSpc>
                <a:spcPct val="100000"/>
              </a:lnSpc>
            </a:pPr>
            <a:r>
              <a:rPr sz="2400" dirty="0">
                <a:latin typeface="Times New Roman" panose="02020603050405020304"/>
                <a:cs typeface="Times New Roman" panose="02020603050405020304"/>
              </a:rPr>
              <a:t>People</a:t>
            </a:r>
            <a:r>
              <a:rPr sz="2400" spc="150" dirty="0">
                <a:latin typeface="Times New Roman" panose="02020603050405020304"/>
                <a:cs typeface="Times New Roman" panose="02020603050405020304"/>
              </a:rPr>
              <a:t> </a:t>
            </a:r>
            <a:r>
              <a:rPr sz="2400" dirty="0">
                <a:latin typeface="Times New Roman" panose="02020603050405020304"/>
                <a:cs typeface="Times New Roman" panose="02020603050405020304"/>
              </a:rPr>
              <a:t>with</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CKD</a:t>
            </a:r>
            <a:r>
              <a:rPr sz="2400" spc="145" dirty="0">
                <a:latin typeface="Times New Roman" panose="02020603050405020304"/>
                <a:cs typeface="Times New Roman" panose="02020603050405020304"/>
              </a:rPr>
              <a:t> </a:t>
            </a:r>
            <a:r>
              <a:rPr sz="2400" dirty="0">
                <a:latin typeface="Times New Roman" panose="02020603050405020304"/>
                <a:cs typeface="Times New Roman" panose="02020603050405020304"/>
              </a:rPr>
              <a:t>may</a:t>
            </a:r>
            <a:r>
              <a:rPr sz="2400" spc="145" dirty="0">
                <a:latin typeface="Times New Roman" panose="02020603050405020304"/>
                <a:cs typeface="Times New Roman" panose="02020603050405020304"/>
              </a:rPr>
              <a:t> </a:t>
            </a:r>
            <a:r>
              <a:rPr sz="2400" dirty="0">
                <a:latin typeface="Times New Roman" panose="02020603050405020304"/>
                <a:cs typeface="Times New Roman" panose="02020603050405020304"/>
              </a:rPr>
              <a:t>not</a:t>
            </a:r>
            <a:r>
              <a:rPr sz="2400" spc="145" dirty="0">
                <a:latin typeface="Times New Roman" panose="02020603050405020304"/>
                <a:cs typeface="Times New Roman" panose="02020603050405020304"/>
              </a:rPr>
              <a:t> </a:t>
            </a:r>
            <a:r>
              <a:rPr sz="2400" dirty="0">
                <a:latin typeface="Times New Roman" panose="02020603050405020304"/>
                <a:cs typeface="Times New Roman" panose="02020603050405020304"/>
              </a:rPr>
              <a:t>feel</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ill</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or</a:t>
            </a:r>
            <a:r>
              <a:rPr sz="2400" spc="145" dirty="0">
                <a:latin typeface="Times New Roman" panose="02020603050405020304"/>
                <a:cs typeface="Times New Roman" panose="02020603050405020304"/>
              </a:rPr>
              <a:t> </a:t>
            </a:r>
            <a:r>
              <a:rPr sz="2400" dirty="0">
                <a:latin typeface="Times New Roman" panose="02020603050405020304"/>
                <a:cs typeface="Times New Roman" panose="02020603050405020304"/>
              </a:rPr>
              <a:t>notice</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any</a:t>
            </a:r>
            <a:r>
              <a:rPr sz="2400" spc="130" dirty="0">
                <a:latin typeface="Times New Roman" panose="02020603050405020304"/>
                <a:cs typeface="Times New Roman" panose="02020603050405020304"/>
              </a:rPr>
              <a:t> </a:t>
            </a:r>
            <a:r>
              <a:rPr sz="2400" dirty="0">
                <a:latin typeface="Times New Roman" panose="02020603050405020304"/>
                <a:cs typeface="Times New Roman" panose="02020603050405020304"/>
              </a:rPr>
              <a:t>symptoms.</a:t>
            </a:r>
            <a:r>
              <a:rPr sz="2400" spc="15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40" dirty="0">
                <a:latin typeface="Times New Roman" panose="02020603050405020304"/>
                <a:cs typeface="Times New Roman" panose="02020603050405020304"/>
              </a:rPr>
              <a:t> </a:t>
            </a:r>
            <a:r>
              <a:rPr sz="2400" dirty="0">
                <a:latin typeface="Times New Roman" panose="02020603050405020304"/>
                <a:cs typeface="Times New Roman" panose="02020603050405020304"/>
              </a:rPr>
              <a:t>only</a:t>
            </a:r>
            <a:r>
              <a:rPr sz="2400" spc="145" dirty="0">
                <a:latin typeface="Times New Roman" panose="02020603050405020304"/>
                <a:cs typeface="Times New Roman" panose="02020603050405020304"/>
              </a:rPr>
              <a:t> </a:t>
            </a:r>
            <a:r>
              <a:rPr sz="2400" dirty="0">
                <a:latin typeface="Times New Roman" panose="02020603050405020304"/>
                <a:cs typeface="Times New Roman" panose="02020603050405020304"/>
              </a:rPr>
              <a:t>way</a:t>
            </a:r>
            <a:r>
              <a:rPr sz="2400" spc="13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25" dirty="0">
                <a:latin typeface="Times New Roman" panose="02020603050405020304"/>
                <a:cs typeface="Times New Roman" panose="02020603050405020304"/>
              </a:rPr>
              <a:t> </a:t>
            </a:r>
            <a:r>
              <a:rPr sz="2400" dirty="0">
                <a:latin typeface="Times New Roman" panose="02020603050405020304"/>
                <a:cs typeface="Times New Roman" panose="02020603050405020304"/>
              </a:rPr>
              <a:t>find</a:t>
            </a:r>
            <a:r>
              <a:rPr sz="2400" spc="140" dirty="0">
                <a:latin typeface="Times New Roman" panose="02020603050405020304"/>
                <a:cs typeface="Times New Roman" panose="02020603050405020304"/>
              </a:rPr>
              <a:t> </a:t>
            </a:r>
            <a:r>
              <a:rPr sz="2400" dirty="0">
                <a:latin typeface="Times New Roman" panose="02020603050405020304"/>
                <a:cs typeface="Times New Roman" panose="02020603050405020304"/>
              </a:rPr>
              <a:t>out</a:t>
            </a:r>
            <a:r>
              <a:rPr sz="2400" spc="145"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for </a:t>
            </a:r>
            <a:r>
              <a:rPr sz="2400" dirty="0">
                <a:latin typeface="Times New Roman" panose="02020603050405020304"/>
                <a:cs typeface="Times New Roman" panose="02020603050405020304"/>
              </a:rPr>
              <a:t>sure</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if</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a:t>
            </a:r>
            <a:r>
              <a:rPr sz="2400" spc="250" dirty="0">
                <a:latin typeface="Times New Roman" panose="02020603050405020304"/>
                <a:cs typeface="Times New Roman" panose="02020603050405020304"/>
              </a:rPr>
              <a:t> </a:t>
            </a:r>
            <a:r>
              <a:rPr sz="2400" dirty="0">
                <a:latin typeface="Times New Roman" panose="02020603050405020304"/>
                <a:cs typeface="Times New Roman" panose="02020603050405020304"/>
              </a:rPr>
              <a:t>have</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CKD</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is</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through</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specific</a:t>
            </a:r>
            <a:r>
              <a:rPr sz="2400" spc="26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50" dirty="0">
                <a:latin typeface="Times New Roman" panose="02020603050405020304"/>
                <a:cs typeface="Times New Roman" panose="02020603050405020304"/>
              </a:rPr>
              <a:t> </a:t>
            </a:r>
            <a:r>
              <a:rPr sz="2400" dirty="0">
                <a:latin typeface="Times New Roman" panose="02020603050405020304"/>
                <a:cs typeface="Times New Roman" panose="02020603050405020304"/>
              </a:rPr>
              <a:t>urine</a:t>
            </a:r>
            <a:r>
              <a:rPr sz="2400" spc="240" dirty="0">
                <a:latin typeface="Times New Roman" panose="02020603050405020304"/>
                <a:cs typeface="Times New Roman" panose="02020603050405020304"/>
              </a:rPr>
              <a:t> </a:t>
            </a:r>
            <a:r>
              <a:rPr sz="2400" dirty="0">
                <a:latin typeface="Times New Roman" panose="02020603050405020304"/>
                <a:cs typeface="Times New Roman" panose="02020603050405020304"/>
              </a:rPr>
              <a:t>tests.</a:t>
            </a:r>
            <a:r>
              <a:rPr sz="2400" spc="25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These</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tests</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include</a:t>
            </a:r>
            <a:r>
              <a:rPr sz="2400" spc="24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 </a:t>
            </a:r>
            <a:r>
              <a:rPr sz="2400" dirty="0">
                <a:latin typeface="Times New Roman" panose="02020603050405020304"/>
                <a:cs typeface="Times New Roman" panose="02020603050405020304"/>
              </a:rPr>
              <a:t>measurement</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both</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creatinine</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level</a:t>
            </a:r>
            <a:r>
              <a:rPr sz="2400" spc="-35" dirty="0">
                <a:latin typeface="Times New Roman" panose="02020603050405020304"/>
                <a:cs typeface="Times New Roman" panose="02020603050405020304"/>
              </a:rPr>
              <a:t> </a:t>
            </a:r>
            <a:r>
              <a:rPr sz="2400" dirty="0">
                <a:latin typeface="Times New Roman" panose="02020603050405020304"/>
                <a:cs typeface="Times New Roman" panose="02020603050405020304"/>
              </a:rPr>
              <a:t>in</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 the</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protein</a:t>
            </a:r>
            <a:r>
              <a:rPr sz="2400" spc="-3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urine.</a:t>
            </a:r>
            <a:endParaRPr sz="2400">
              <a:latin typeface="Times New Roman" panose="02020603050405020304"/>
              <a:cs typeface="Times New Roman" panose="02020603050405020304"/>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532" y="539318"/>
            <a:ext cx="11085195" cy="5879465"/>
          </a:xfrm>
          <a:prstGeom prst="rect">
            <a:avLst/>
          </a:prstGeom>
        </p:spPr>
        <p:txBody>
          <a:bodyPr vert="horz" wrap="square" lIns="0" tIns="12700" rIns="0" bIns="0" rtlCol="0">
            <a:spAutoFit/>
          </a:bodyPr>
          <a:lstStyle/>
          <a:p>
            <a:pPr marL="12700">
              <a:lnSpc>
                <a:spcPct val="100000"/>
              </a:lnSpc>
              <a:spcBef>
                <a:spcPts val="100"/>
              </a:spcBef>
            </a:pPr>
            <a:r>
              <a:rPr sz="2400" b="1" u="sng" spc="-10" dirty="0">
                <a:uFill>
                  <a:solidFill>
                    <a:srgbClr val="000000"/>
                  </a:solidFill>
                </a:uFill>
                <a:latin typeface="Times New Roman" panose="02020603050405020304"/>
                <a:cs typeface="Times New Roman" panose="02020603050405020304"/>
              </a:rPr>
              <a:t>TREATMENT:</a:t>
            </a:r>
            <a:endParaRPr sz="2400">
              <a:latin typeface="Times New Roman" panose="02020603050405020304"/>
              <a:cs typeface="Times New Roman" panose="02020603050405020304"/>
            </a:endParaRPr>
          </a:p>
          <a:p>
            <a:pPr marL="12700" marR="5080" algn="just">
              <a:lnSpc>
                <a:spcPct val="100000"/>
              </a:lnSpc>
              <a:spcBef>
                <a:spcPts val="5"/>
              </a:spcBef>
            </a:pPr>
            <a:r>
              <a:rPr sz="2400" b="1" dirty="0">
                <a:solidFill>
                  <a:srgbClr val="C55A11"/>
                </a:solidFill>
                <a:latin typeface="Times New Roman" panose="02020603050405020304"/>
                <a:cs typeface="Times New Roman" panose="02020603050405020304"/>
              </a:rPr>
              <a:t>Depending</a:t>
            </a:r>
            <a:r>
              <a:rPr sz="2400" b="1" spc="7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on</a:t>
            </a:r>
            <a:r>
              <a:rPr sz="2400" b="1" spc="6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the</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cause,</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some</a:t>
            </a:r>
            <a:r>
              <a:rPr sz="2400" b="1" spc="7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types</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of</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kidney</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disease</a:t>
            </a:r>
            <a:r>
              <a:rPr sz="2400" b="1" spc="7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can</a:t>
            </a:r>
            <a:r>
              <a:rPr sz="2400" b="1" spc="6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be</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treated.</a:t>
            </a:r>
            <a:r>
              <a:rPr sz="2400" b="1" spc="6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Often,</a:t>
            </a:r>
            <a:r>
              <a:rPr sz="2400" b="1" spc="70" dirty="0">
                <a:solidFill>
                  <a:srgbClr val="C55A11"/>
                </a:solidFill>
                <a:latin typeface="Times New Roman" panose="02020603050405020304"/>
                <a:cs typeface="Times New Roman" panose="02020603050405020304"/>
              </a:rPr>
              <a:t> </a:t>
            </a:r>
            <a:r>
              <a:rPr sz="2400" b="1" spc="-10" dirty="0">
                <a:solidFill>
                  <a:srgbClr val="C55A11"/>
                </a:solidFill>
                <a:latin typeface="Times New Roman" panose="02020603050405020304"/>
                <a:cs typeface="Times New Roman" panose="02020603050405020304"/>
              </a:rPr>
              <a:t>though, </a:t>
            </a:r>
            <a:r>
              <a:rPr sz="2400" b="1" dirty="0">
                <a:solidFill>
                  <a:srgbClr val="C55A11"/>
                </a:solidFill>
                <a:latin typeface="Times New Roman" panose="02020603050405020304"/>
                <a:cs typeface="Times New Roman" panose="02020603050405020304"/>
              </a:rPr>
              <a:t>chronic</a:t>
            </a:r>
            <a:r>
              <a:rPr sz="2400" b="1" spc="44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kidney</a:t>
            </a:r>
            <a:r>
              <a:rPr sz="2400" b="1" spc="434"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disease</a:t>
            </a:r>
            <a:r>
              <a:rPr sz="2400" b="1" spc="434"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has</a:t>
            </a:r>
            <a:r>
              <a:rPr sz="2400" b="1" spc="434"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no</a:t>
            </a:r>
            <a:r>
              <a:rPr sz="2400" b="1" spc="434"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cure.</a:t>
            </a:r>
            <a:r>
              <a:rPr sz="2400" b="1" spc="440" dirty="0">
                <a:solidFill>
                  <a:srgbClr val="C55A11"/>
                </a:solidFill>
                <a:latin typeface="Times New Roman" panose="02020603050405020304"/>
                <a:cs typeface="Times New Roman" panose="02020603050405020304"/>
              </a:rPr>
              <a:t> </a:t>
            </a:r>
            <a:r>
              <a:rPr sz="2400" dirty="0">
                <a:latin typeface="Times New Roman" panose="02020603050405020304"/>
                <a:cs typeface="Times New Roman" panose="02020603050405020304"/>
              </a:rPr>
              <a:t>Treatment</a:t>
            </a:r>
            <a:r>
              <a:rPr sz="2400" spc="450" dirty="0">
                <a:latin typeface="Times New Roman" panose="02020603050405020304"/>
                <a:cs typeface="Times New Roman" panose="02020603050405020304"/>
              </a:rPr>
              <a:t> </a:t>
            </a:r>
            <a:r>
              <a:rPr sz="2400" dirty="0">
                <a:latin typeface="Times New Roman" panose="02020603050405020304"/>
                <a:cs typeface="Times New Roman" panose="02020603050405020304"/>
              </a:rPr>
              <a:t>usually</a:t>
            </a:r>
            <a:r>
              <a:rPr sz="2400" spc="434" dirty="0">
                <a:latin typeface="Times New Roman" panose="02020603050405020304"/>
                <a:cs typeface="Times New Roman" panose="02020603050405020304"/>
              </a:rPr>
              <a:t> </a:t>
            </a:r>
            <a:r>
              <a:rPr sz="2400" dirty="0">
                <a:latin typeface="Times New Roman" panose="02020603050405020304"/>
                <a:cs typeface="Times New Roman" panose="02020603050405020304"/>
              </a:rPr>
              <a:t>consists</a:t>
            </a:r>
            <a:r>
              <a:rPr sz="2400" spc="45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420" dirty="0">
                <a:latin typeface="Times New Roman" panose="02020603050405020304"/>
                <a:cs typeface="Times New Roman" panose="02020603050405020304"/>
              </a:rPr>
              <a:t> </a:t>
            </a:r>
            <a:r>
              <a:rPr sz="2400" dirty="0">
                <a:latin typeface="Times New Roman" panose="02020603050405020304"/>
                <a:cs typeface="Times New Roman" panose="02020603050405020304"/>
              </a:rPr>
              <a:t>measures</a:t>
            </a:r>
            <a:r>
              <a:rPr sz="2400" spc="44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425"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help </a:t>
            </a:r>
            <a:r>
              <a:rPr sz="2400" dirty="0">
                <a:latin typeface="Times New Roman" panose="02020603050405020304"/>
                <a:cs typeface="Times New Roman" panose="02020603050405020304"/>
              </a:rPr>
              <a:t>control</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signs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symptoms,</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reduce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complications,</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slow</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progression</a:t>
            </a:r>
            <a:r>
              <a:rPr sz="2400" spc="1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20"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 </a:t>
            </a:r>
            <a:r>
              <a:rPr sz="2400" dirty="0">
                <a:latin typeface="Times New Roman" panose="02020603050405020304"/>
                <a:cs typeface="Times New Roman" panose="02020603050405020304"/>
              </a:rPr>
              <a:t>disease.</a:t>
            </a:r>
            <a:r>
              <a:rPr sz="2400" spc="345" dirty="0">
                <a:latin typeface="Times New Roman" panose="02020603050405020304"/>
                <a:cs typeface="Times New Roman" panose="02020603050405020304"/>
              </a:rPr>
              <a:t> </a:t>
            </a:r>
            <a:r>
              <a:rPr sz="2400" dirty="0">
                <a:latin typeface="Times New Roman" panose="02020603050405020304"/>
                <a:cs typeface="Times New Roman" panose="02020603050405020304"/>
              </a:rPr>
              <a:t>If</a:t>
            </a:r>
            <a:r>
              <a:rPr sz="2400" spc="335"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345"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350" dirty="0">
                <a:latin typeface="Times New Roman" panose="02020603050405020304"/>
                <a:cs typeface="Times New Roman" panose="02020603050405020304"/>
              </a:rPr>
              <a:t> </a:t>
            </a:r>
            <a:r>
              <a:rPr sz="2400" dirty="0">
                <a:latin typeface="Times New Roman" panose="02020603050405020304"/>
                <a:cs typeface="Times New Roman" panose="02020603050405020304"/>
              </a:rPr>
              <a:t>become</a:t>
            </a:r>
            <a:r>
              <a:rPr sz="2400" spc="345" dirty="0">
                <a:latin typeface="Times New Roman" panose="02020603050405020304"/>
                <a:cs typeface="Times New Roman" panose="02020603050405020304"/>
              </a:rPr>
              <a:t> </a:t>
            </a:r>
            <a:r>
              <a:rPr sz="2400" dirty="0">
                <a:latin typeface="Times New Roman" panose="02020603050405020304"/>
                <a:cs typeface="Times New Roman" panose="02020603050405020304"/>
              </a:rPr>
              <a:t>severely</a:t>
            </a:r>
            <a:r>
              <a:rPr sz="2400" spc="355" dirty="0">
                <a:latin typeface="Times New Roman" panose="02020603050405020304"/>
                <a:cs typeface="Times New Roman" panose="02020603050405020304"/>
              </a:rPr>
              <a:t> </a:t>
            </a:r>
            <a:r>
              <a:rPr sz="2400" dirty="0">
                <a:latin typeface="Times New Roman" panose="02020603050405020304"/>
                <a:cs typeface="Times New Roman" panose="02020603050405020304"/>
              </a:rPr>
              <a:t>damaged,</a:t>
            </a:r>
            <a:r>
              <a:rPr sz="2400" spc="35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a:t>
            </a:r>
            <a:r>
              <a:rPr sz="2400" spc="350" dirty="0">
                <a:latin typeface="Times New Roman" panose="02020603050405020304"/>
                <a:cs typeface="Times New Roman" panose="02020603050405020304"/>
              </a:rPr>
              <a:t> </a:t>
            </a:r>
            <a:r>
              <a:rPr sz="2400" dirty="0">
                <a:latin typeface="Times New Roman" panose="02020603050405020304"/>
                <a:cs typeface="Times New Roman" panose="02020603050405020304"/>
              </a:rPr>
              <a:t>might</a:t>
            </a:r>
            <a:r>
              <a:rPr sz="2400" spc="355" dirty="0">
                <a:latin typeface="Times New Roman" panose="02020603050405020304"/>
                <a:cs typeface="Times New Roman" panose="02020603050405020304"/>
              </a:rPr>
              <a:t> </a:t>
            </a:r>
            <a:r>
              <a:rPr sz="2400" dirty="0">
                <a:latin typeface="Times New Roman" panose="02020603050405020304"/>
                <a:cs typeface="Times New Roman" panose="02020603050405020304"/>
              </a:rPr>
              <a:t>need</a:t>
            </a:r>
            <a:r>
              <a:rPr sz="2400" spc="335" dirty="0">
                <a:latin typeface="Times New Roman" panose="02020603050405020304"/>
                <a:cs typeface="Times New Roman" panose="02020603050405020304"/>
              </a:rPr>
              <a:t> </a:t>
            </a:r>
            <a:r>
              <a:rPr sz="2400" dirty="0">
                <a:latin typeface="Times New Roman" panose="02020603050405020304"/>
                <a:cs typeface="Times New Roman" panose="02020603050405020304"/>
              </a:rPr>
              <a:t>treatment</a:t>
            </a:r>
            <a:r>
              <a:rPr sz="2400" spc="355" dirty="0">
                <a:latin typeface="Times New Roman" panose="02020603050405020304"/>
                <a:cs typeface="Times New Roman" panose="02020603050405020304"/>
              </a:rPr>
              <a:t> </a:t>
            </a:r>
            <a:r>
              <a:rPr sz="2400" dirty="0">
                <a:latin typeface="Times New Roman" panose="02020603050405020304"/>
                <a:cs typeface="Times New Roman" panose="02020603050405020304"/>
              </a:rPr>
              <a:t>for</a:t>
            </a:r>
            <a:r>
              <a:rPr sz="2400" spc="34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end- </a:t>
            </a:r>
            <a:r>
              <a:rPr sz="2400" dirty="0">
                <a:latin typeface="Times New Roman" panose="02020603050405020304"/>
                <a:cs typeface="Times New Roman" panose="02020603050405020304"/>
              </a:rPr>
              <a:t>stage</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 </a:t>
            </a:r>
            <a:r>
              <a:rPr sz="2400" spc="-10" dirty="0">
                <a:latin typeface="Times New Roman" panose="02020603050405020304"/>
                <a:cs typeface="Times New Roman" panose="02020603050405020304"/>
              </a:rPr>
              <a:t>disease.</a:t>
            </a:r>
            <a:endParaRPr sz="2400">
              <a:latin typeface="Times New Roman" panose="02020603050405020304"/>
              <a:cs typeface="Times New Roman" panose="02020603050405020304"/>
            </a:endParaRPr>
          </a:p>
          <a:p>
            <a:pPr marL="12700">
              <a:lnSpc>
                <a:spcPct val="100000"/>
              </a:lnSpc>
            </a:pPr>
            <a:r>
              <a:rPr sz="2400" b="1" u="sng" spc="-10" dirty="0">
                <a:uFill>
                  <a:solidFill>
                    <a:srgbClr val="000000"/>
                  </a:solidFill>
                </a:uFill>
                <a:latin typeface="Times New Roman" panose="02020603050405020304"/>
                <a:cs typeface="Times New Roman" panose="02020603050405020304"/>
              </a:rPr>
              <a:t>DIALYSIS:</a:t>
            </a:r>
            <a:endParaRPr sz="2400">
              <a:latin typeface="Times New Roman" panose="02020603050405020304"/>
              <a:cs typeface="Times New Roman" panose="02020603050405020304"/>
            </a:endParaRPr>
          </a:p>
          <a:p>
            <a:pPr marL="12700" marR="5080" algn="just">
              <a:lnSpc>
                <a:spcPct val="100000"/>
              </a:lnSpc>
            </a:pPr>
            <a:r>
              <a:rPr sz="2400" dirty="0">
                <a:latin typeface="Times New Roman" panose="02020603050405020304"/>
                <a:cs typeface="Times New Roman" panose="02020603050405020304"/>
              </a:rPr>
              <a:t>Dialysis</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is</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210"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procedure</a:t>
            </a:r>
            <a:r>
              <a:rPr sz="2400" spc="2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20" dirty="0">
                <a:latin typeface="Times New Roman" panose="02020603050405020304"/>
                <a:cs typeface="Times New Roman" panose="02020603050405020304"/>
              </a:rPr>
              <a:t> </a:t>
            </a:r>
            <a:r>
              <a:rPr sz="2400" dirty="0">
                <a:latin typeface="Times New Roman" panose="02020603050405020304"/>
                <a:cs typeface="Times New Roman" panose="02020603050405020304"/>
              </a:rPr>
              <a:t>remove</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a:t>
            </a:r>
            <a:r>
              <a:rPr sz="2400" spc="215"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products</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and</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excess</a:t>
            </a:r>
            <a:r>
              <a:rPr sz="2400" spc="225" dirty="0">
                <a:latin typeface="Times New Roman" panose="02020603050405020304"/>
                <a:cs typeface="Times New Roman" panose="02020603050405020304"/>
              </a:rPr>
              <a:t> </a:t>
            </a:r>
            <a:r>
              <a:rPr sz="2400" dirty="0">
                <a:latin typeface="Times New Roman" panose="02020603050405020304"/>
                <a:cs typeface="Times New Roman" panose="02020603050405020304"/>
              </a:rPr>
              <a:t>fluid</a:t>
            </a:r>
            <a:r>
              <a:rPr sz="2400" spc="220" dirty="0">
                <a:latin typeface="Times New Roman" panose="02020603050405020304"/>
                <a:cs typeface="Times New Roman" panose="02020603050405020304"/>
              </a:rPr>
              <a:t> </a:t>
            </a:r>
            <a:r>
              <a:rPr sz="2400" dirty="0">
                <a:latin typeface="Times New Roman" panose="02020603050405020304"/>
                <a:cs typeface="Times New Roman" panose="02020603050405020304"/>
              </a:rPr>
              <a:t>from</a:t>
            </a:r>
            <a:r>
              <a:rPr sz="2400" spc="21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229"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10" dirty="0">
                <a:latin typeface="Times New Roman" panose="02020603050405020304"/>
                <a:cs typeface="Times New Roman" panose="02020603050405020304"/>
              </a:rPr>
              <a:t> </a:t>
            </a:r>
            <a:r>
              <a:rPr sz="2400" spc="-20" dirty="0">
                <a:latin typeface="Times New Roman" panose="02020603050405020304"/>
                <a:cs typeface="Times New Roman" panose="02020603050405020304"/>
              </a:rPr>
              <a:t>when </a:t>
            </a:r>
            <a:r>
              <a:rPr sz="2400" dirty="0">
                <a:latin typeface="Times New Roman" panose="02020603050405020304"/>
                <a:cs typeface="Times New Roman" panose="02020603050405020304"/>
              </a:rPr>
              <a:t>the</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kidneys</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stop</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working</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properly.</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It</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often</a:t>
            </a:r>
            <a:r>
              <a:rPr sz="2400" spc="245" dirty="0">
                <a:latin typeface="Times New Roman" panose="02020603050405020304"/>
                <a:cs typeface="Times New Roman" panose="02020603050405020304"/>
              </a:rPr>
              <a:t> </a:t>
            </a:r>
            <a:r>
              <a:rPr sz="2400" dirty="0">
                <a:latin typeface="Times New Roman" panose="02020603050405020304"/>
                <a:cs typeface="Times New Roman" panose="02020603050405020304"/>
              </a:rPr>
              <a:t>involves</a:t>
            </a:r>
            <a:r>
              <a:rPr sz="2400" spc="260" dirty="0">
                <a:latin typeface="Times New Roman" panose="02020603050405020304"/>
                <a:cs typeface="Times New Roman" panose="02020603050405020304"/>
              </a:rPr>
              <a:t> </a:t>
            </a:r>
            <a:r>
              <a:rPr sz="2400" dirty="0">
                <a:latin typeface="Times New Roman" panose="02020603050405020304"/>
                <a:cs typeface="Times New Roman" panose="02020603050405020304"/>
              </a:rPr>
              <a:t>diverting</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260"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35" dirty="0">
                <a:latin typeface="Times New Roman" panose="02020603050405020304"/>
                <a:cs typeface="Times New Roman" panose="02020603050405020304"/>
              </a:rPr>
              <a:t> </a:t>
            </a:r>
            <a:r>
              <a:rPr sz="2400" dirty="0">
                <a:latin typeface="Times New Roman" panose="02020603050405020304"/>
                <a:cs typeface="Times New Roman" panose="02020603050405020304"/>
              </a:rPr>
              <a:t>a</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machine</a:t>
            </a:r>
            <a:r>
              <a:rPr sz="2400" spc="254"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254"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be </a:t>
            </a:r>
            <a:r>
              <a:rPr sz="2400" spc="-10" dirty="0">
                <a:latin typeface="Times New Roman" panose="02020603050405020304"/>
                <a:cs typeface="Times New Roman" panose="02020603050405020304"/>
              </a:rPr>
              <a:t>cleaned.</a:t>
            </a:r>
            <a:endParaRPr sz="2400">
              <a:latin typeface="Times New Roman" panose="02020603050405020304"/>
              <a:cs typeface="Times New Roman" panose="02020603050405020304"/>
            </a:endParaRPr>
          </a:p>
          <a:p>
            <a:pPr marL="12700" algn="just">
              <a:lnSpc>
                <a:spcPct val="100000"/>
              </a:lnSpc>
              <a:spcBef>
                <a:spcPts val="5"/>
              </a:spcBef>
            </a:pPr>
            <a:r>
              <a:rPr sz="2400" dirty="0">
                <a:latin typeface="Times New Roman" panose="02020603050405020304"/>
                <a:cs typeface="Times New Roman" panose="02020603050405020304"/>
              </a:rPr>
              <a:t>There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are</a:t>
            </a:r>
            <a:r>
              <a:rPr sz="2400" spc="-20" dirty="0">
                <a:latin typeface="Times New Roman" panose="02020603050405020304"/>
                <a:cs typeface="Times New Roman" panose="02020603050405020304"/>
              </a:rPr>
              <a:t> </a:t>
            </a:r>
            <a:r>
              <a:rPr sz="2400" dirty="0">
                <a:latin typeface="Times New Roman" panose="02020603050405020304"/>
                <a:cs typeface="Times New Roman" panose="02020603050405020304"/>
              </a:rPr>
              <a:t>2</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main</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types</a:t>
            </a:r>
            <a:r>
              <a:rPr sz="2400" spc="-10"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dialysis:</a:t>
            </a:r>
            <a:endParaRPr sz="2400">
              <a:latin typeface="Times New Roman" panose="02020603050405020304"/>
              <a:cs typeface="Times New Roman" panose="02020603050405020304"/>
            </a:endParaRPr>
          </a:p>
          <a:p>
            <a:pPr marL="353695" marR="6350" indent="-340995" algn="just">
              <a:lnSpc>
                <a:spcPct val="100000"/>
              </a:lnSpc>
              <a:buFont typeface="Arial MT"/>
              <a:buChar char="*"/>
              <a:tabLst>
                <a:tab pos="355600" algn="l"/>
              </a:tabLst>
            </a:pPr>
            <a:r>
              <a:rPr sz="2400" b="1" dirty="0">
                <a:solidFill>
                  <a:srgbClr val="C55A11"/>
                </a:solidFill>
                <a:latin typeface="Times New Roman" panose="02020603050405020304"/>
                <a:cs typeface="Times New Roman" panose="02020603050405020304"/>
              </a:rPr>
              <a:t>Haemodialysis</a:t>
            </a:r>
            <a:r>
              <a:rPr sz="2400" b="1" spc="8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involves</a:t>
            </a:r>
            <a:r>
              <a:rPr sz="2400" b="1" spc="8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diverting</a:t>
            </a:r>
            <a:r>
              <a:rPr sz="2400" b="1" spc="8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blood</a:t>
            </a:r>
            <a:r>
              <a:rPr sz="2400" b="1" spc="8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into</a:t>
            </a:r>
            <a:r>
              <a:rPr sz="2400" b="1" spc="8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an</a:t>
            </a:r>
            <a:r>
              <a:rPr sz="2400" b="1" spc="8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external</a:t>
            </a:r>
            <a:r>
              <a:rPr sz="2400" b="1" spc="8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machine,</a:t>
            </a:r>
            <a:r>
              <a:rPr sz="2400" b="1" spc="8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where</a:t>
            </a:r>
            <a:r>
              <a:rPr sz="2400" b="1" spc="85" dirty="0">
                <a:solidFill>
                  <a:srgbClr val="C55A11"/>
                </a:solidFill>
                <a:latin typeface="Times New Roman" panose="02020603050405020304"/>
                <a:cs typeface="Times New Roman" panose="02020603050405020304"/>
              </a:rPr>
              <a:t>  </a:t>
            </a:r>
            <a:r>
              <a:rPr sz="2400" b="1" spc="-20" dirty="0">
                <a:solidFill>
                  <a:srgbClr val="C55A11"/>
                </a:solidFill>
                <a:latin typeface="Times New Roman" panose="02020603050405020304"/>
                <a:cs typeface="Times New Roman" panose="02020603050405020304"/>
              </a:rPr>
              <a:t>it's 	</a:t>
            </a:r>
            <a:r>
              <a:rPr sz="2400" b="1" dirty="0">
                <a:solidFill>
                  <a:srgbClr val="C55A11"/>
                </a:solidFill>
                <a:latin typeface="Times New Roman" panose="02020603050405020304"/>
                <a:cs typeface="Times New Roman" panose="02020603050405020304"/>
              </a:rPr>
              <a:t>filtered</a:t>
            </a:r>
            <a:r>
              <a:rPr sz="2400" b="1" spc="-7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before</a:t>
            </a:r>
            <a:r>
              <a:rPr sz="2400" b="1" spc="-4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being</a:t>
            </a:r>
            <a:r>
              <a:rPr sz="2400" b="1" spc="-35"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returned</a:t>
            </a:r>
            <a:r>
              <a:rPr sz="2400" b="1" spc="-4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to</a:t>
            </a:r>
            <a:r>
              <a:rPr sz="2400" b="1" spc="-50" dirty="0">
                <a:solidFill>
                  <a:srgbClr val="C55A11"/>
                </a:solidFill>
                <a:latin typeface="Times New Roman" panose="02020603050405020304"/>
                <a:cs typeface="Times New Roman" panose="02020603050405020304"/>
              </a:rPr>
              <a:t> </a:t>
            </a:r>
            <a:r>
              <a:rPr sz="2400" b="1" dirty="0">
                <a:solidFill>
                  <a:srgbClr val="C55A11"/>
                </a:solidFill>
                <a:latin typeface="Times New Roman" panose="02020603050405020304"/>
                <a:cs typeface="Times New Roman" panose="02020603050405020304"/>
              </a:rPr>
              <a:t>the</a:t>
            </a:r>
            <a:r>
              <a:rPr sz="2400" b="1" spc="-35" dirty="0">
                <a:solidFill>
                  <a:srgbClr val="C55A11"/>
                </a:solidFill>
                <a:latin typeface="Times New Roman" panose="02020603050405020304"/>
                <a:cs typeface="Times New Roman" panose="02020603050405020304"/>
              </a:rPr>
              <a:t> </a:t>
            </a:r>
            <a:r>
              <a:rPr sz="2400" b="1" spc="-20" dirty="0">
                <a:solidFill>
                  <a:srgbClr val="C55A11"/>
                </a:solidFill>
                <a:latin typeface="Times New Roman" panose="02020603050405020304"/>
                <a:cs typeface="Times New Roman" panose="02020603050405020304"/>
              </a:rPr>
              <a:t>body</a:t>
            </a:r>
            <a:endParaRPr sz="2400">
              <a:latin typeface="Times New Roman" panose="02020603050405020304"/>
              <a:cs typeface="Times New Roman" panose="02020603050405020304"/>
            </a:endParaRPr>
          </a:p>
          <a:p>
            <a:pPr marL="353695" marR="6350" indent="-340995" algn="just">
              <a:lnSpc>
                <a:spcPct val="100000"/>
              </a:lnSpc>
              <a:buFont typeface="Arial MT"/>
              <a:buChar char="*"/>
              <a:tabLst>
                <a:tab pos="355600" algn="l"/>
              </a:tabLst>
            </a:pPr>
            <a:r>
              <a:rPr sz="2400" dirty="0">
                <a:latin typeface="Times New Roman" panose="02020603050405020304"/>
                <a:cs typeface="Times New Roman" panose="02020603050405020304"/>
              </a:rPr>
              <a:t>Peritoneal</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dialysis</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involves</a:t>
            </a:r>
            <a:r>
              <a:rPr sz="2400" spc="105" dirty="0">
                <a:latin typeface="Times New Roman" panose="02020603050405020304"/>
                <a:cs typeface="Times New Roman" panose="02020603050405020304"/>
              </a:rPr>
              <a:t> </a:t>
            </a:r>
            <a:r>
              <a:rPr sz="2400" dirty="0">
                <a:latin typeface="Times New Roman" panose="02020603050405020304"/>
                <a:cs typeface="Times New Roman" panose="02020603050405020304"/>
              </a:rPr>
              <a:t>pumping</a:t>
            </a:r>
            <a:r>
              <a:rPr sz="2400" spc="105" dirty="0">
                <a:latin typeface="Times New Roman" panose="02020603050405020304"/>
                <a:cs typeface="Times New Roman" panose="02020603050405020304"/>
              </a:rPr>
              <a:t> </a:t>
            </a:r>
            <a:r>
              <a:rPr sz="2400" dirty="0">
                <a:latin typeface="Times New Roman" panose="02020603050405020304"/>
                <a:cs typeface="Times New Roman" panose="02020603050405020304"/>
              </a:rPr>
              <a:t>dialysis</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fluid</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into</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95" dirty="0">
                <a:latin typeface="Times New Roman" panose="02020603050405020304"/>
                <a:cs typeface="Times New Roman" panose="02020603050405020304"/>
              </a:rPr>
              <a:t> </a:t>
            </a:r>
            <a:r>
              <a:rPr sz="2400" dirty="0">
                <a:latin typeface="Times New Roman" panose="02020603050405020304"/>
                <a:cs typeface="Times New Roman" panose="02020603050405020304"/>
              </a:rPr>
              <a:t>space</a:t>
            </a:r>
            <a:r>
              <a:rPr sz="2400" spc="90" dirty="0">
                <a:latin typeface="Times New Roman" panose="02020603050405020304"/>
                <a:cs typeface="Times New Roman" panose="02020603050405020304"/>
              </a:rPr>
              <a:t> </a:t>
            </a:r>
            <a:r>
              <a:rPr sz="2400" dirty="0">
                <a:latin typeface="Times New Roman" panose="02020603050405020304"/>
                <a:cs typeface="Times New Roman" panose="02020603050405020304"/>
              </a:rPr>
              <a:t>inside</a:t>
            </a:r>
            <a:r>
              <a:rPr sz="2400" spc="100" dirty="0">
                <a:latin typeface="Times New Roman" panose="02020603050405020304"/>
                <a:cs typeface="Times New Roman" panose="02020603050405020304"/>
              </a:rPr>
              <a:t> </a:t>
            </a:r>
            <a:r>
              <a:rPr sz="2400" dirty="0">
                <a:latin typeface="Times New Roman" panose="02020603050405020304"/>
                <a:cs typeface="Times New Roman" panose="02020603050405020304"/>
              </a:rPr>
              <a:t>your</a:t>
            </a:r>
            <a:r>
              <a:rPr sz="2400" spc="105" dirty="0">
                <a:latin typeface="Times New Roman" panose="02020603050405020304"/>
                <a:cs typeface="Times New Roman" panose="02020603050405020304"/>
              </a:rPr>
              <a:t> </a:t>
            </a:r>
            <a:r>
              <a:rPr sz="2400" spc="-10" dirty="0">
                <a:latin typeface="Times New Roman" panose="02020603050405020304"/>
                <a:cs typeface="Times New Roman" panose="02020603050405020304"/>
              </a:rPr>
              <a:t>abdomen 	</a:t>
            </a:r>
            <a:r>
              <a:rPr sz="2400" dirty="0">
                <a:latin typeface="Times New Roman" panose="02020603050405020304"/>
                <a:cs typeface="Times New Roman" panose="02020603050405020304"/>
              </a:rPr>
              <a:t>(tummy)</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to</a:t>
            </a:r>
            <a:r>
              <a:rPr sz="2400" spc="114" dirty="0">
                <a:latin typeface="Times New Roman" panose="02020603050405020304"/>
                <a:cs typeface="Times New Roman" panose="02020603050405020304"/>
              </a:rPr>
              <a:t> </a:t>
            </a:r>
            <a:r>
              <a:rPr sz="2400" dirty="0">
                <a:latin typeface="Times New Roman" panose="02020603050405020304"/>
                <a:cs typeface="Times New Roman" panose="02020603050405020304"/>
              </a:rPr>
              <a:t>draw</a:t>
            </a:r>
            <a:r>
              <a:rPr sz="2400" spc="105" dirty="0">
                <a:latin typeface="Times New Roman" panose="02020603050405020304"/>
                <a:cs typeface="Times New Roman" panose="02020603050405020304"/>
              </a:rPr>
              <a:t> </a:t>
            </a:r>
            <a:r>
              <a:rPr sz="2400" dirty="0">
                <a:latin typeface="Times New Roman" panose="02020603050405020304"/>
                <a:cs typeface="Times New Roman" panose="02020603050405020304"/>
              </a:rPr>
              <a:t>out</a:t>
            </a:r>
            <a:r>
              <a:rPr sz="2400" spc="120" dirty="0">
                <a:latin typeface="Times New Roman" panose="02020603050405020304"/>
                <a:cs typeface="Times New Roman" panose="02020603050405020304"/>
              </a:rPr>
              <a:t> </a:t>
            </a:r>
            <a:r>
              <a:rPr sz="2400" dirty="0">
                <a:latin typeface="Times New Roman" panose="02020603050405020304"/>
                <a:cs typeface="Times New Roman" panose="02020603050405020304"/>
              </a:rPr>
              <a:t>waste</a:t>
            </a:r>
            <a:r>
              <a:rPr sz="2400" spc="120" dirty="0">
                <a:latin typeface="Times New Roman" panose="02020603050405020304"/>
                <a:cs typeface="Times New Roman" panose="02020603050405020304"/>
              </a:rPr>
              <a:t> </a:t>
            </a:r>
            <a:r>
              <a:rPr sz="2400" dirty="0">
                <a:latin typeface="Times New Roman" panose="02020603050405020304"/>
                <a:cs typeface="Times New Roman" panose="02020603050405020304"/>
              </a:rPr>
              <a:t>products</a:t>
            </a:r>
            <a:r>
              <a:rPr sz="2400" spc="105" dirty="0">
                <a:latin typeface="Times New Roman" panose="02020603050405020304"/>
                <a:cs typeface="Times New Roman" panose="02020603050405020304"/>
              </a:rPr>
              <a:t> </a:t>
            </a:r>
            <a:r>
              <a:rPr sz="2400" dirty="0">
                <a:latin typeface="Times New Roman" panose="02020603050405020304"/>
                <a:cs typeface="Times New Roman" panose="02020603050405020304"/>
              </a:rPr>
              <a:t>from</a:t>
            </a:r>
            <a:r>
              <a:rPr sz="2400" spc="9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25" dirty="0">
                <a:latin typeface="Times New Roman" panose="02020603050405020304"/>
                <a:cs typeface="Times New Roman" panose="02020603050405020304"/>
              </a:rPr>
              <a:t> </a:t>
            </a:r>
            <a:r>
              <a:rPr sz="2400" dirty="0">
                <a:latin typeface="Times New Roman" panose="02020603050405020304"/>
                <a:cs typeface="Times New Roman" panose="02020603050405020304"/>
              </a:rPr>
              <a:t>blood</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passing</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through</a:t>
            </a:r>
            <a:r>
              <a:rPr sz="2400" spc="110" dirty="0">
                <a:latin typeface="Times New Roman" panose="02020603050405020304"/>
                <a:cs typeface="Times New Roman" panose="02020603050405020304"/>
              </a:rPr>
              <a:t> </a:t>
            </a:r>
            <a:r>
              <a:rPr sz="2400" dirty="0">
                <a:latin typeface="Times New Roman" panose="02020603050405020304"/>
                <a:cs typeface="Times New Roman" panose="02020603050405020304"/>
              </a:rPr>
              <a:t>vessels</a:t>
            </a:r>
            <a:r>
              <a:rPr sz="2400" spc="105" dirty="0">
                <a:latin typeface="Times New Roman" panose="02020603050405020304"/>
                <a:cs typeface="Times New Roman" panose="02020603050405020304"/>
              </a:rPr>
              <a:t> </a:t>
            </a:r>
            <a:r>
              <a:rPr sz="2400" dirty="0">
                <a:latin typeface="Times New Roman" panose="02020603050405020304"/>
                <a:cs typeface="Times New Roman" panose="02020603050405020304"/>
              </a:rPr>
              <a:t>lining</a:t>
            </a:r>
            <a:r>
              <a:rPr sz="2400" spc="105" dirty="0">
                <a:latin typeface="Times New Roman" panose="02020603050405020304"/>
                <a:cs typeface="Times New Roman" panose="02020603050405020304"/>
              </a:rPr>
              <a:t> </a:t>
            </a:r>
            <a:r>
              <a:rPr sz="2400" spc="-25" dirty="0">
                <a:latin typeface="Times New Roman" panose="02020603050405020304"/>
                <a:cs typeface="Times New Roman" panose="02020603050405020304"/>
              </a:rPr>
              <a:t>the 	</a:t>
            </a:r>
            <a:r>
              <a:rPr sz="2400" dirty="0">
                <a:latin typeface="Times New Roman" panose="02020603050405020304"/>
                <a:cs typeface="Times New Roman" panose="02020603050405020304"/>
              </a:rPr>
              <a:t>inside</a:t>
            </a:r>
            <a:r>
              <a:rPr sz="2400" spc="-25" dirty="0">
                <a:latin typeface="Times New Roman" panose="02020603050405020304"/>
                <a:cs typeface="Times New Roman" panose="02020603050405020304"/>
              </a:rPr>
              <a:t> </a:t>
            </a:r>
            <a:r>
              <a:rPr sz="2400" dirty="0">
                <a:latin typeface="Times New Roman" panose="02020603050405020304"/>
                <a:cs typeface="Times New Roman" panose="02020603050405020304"/>
              </a:rPr>
              <a:t>of</a:t>
            </a:r>
            <a:r>
              <a:rPr sz="2400" spc="-5" dirty="0">
                <a:latin typeface="Times New Roman" panose="02020603050405020304"/>
                <a:cs typeface="Times New Roman" panose="02020603050405020304"/>
              </a:rPr>
              <a:t> </a:t>
            </a:r>
            <a:r>
              <a:rPr sz="2400" dirty="0">
                <a:latin typeface="Times New Roman" panose="02020603050405020304"/>
                <a:cs typeface="Times New Roman" panose="02020603050405020304"/>
              </a:rPr>
              <a:t>the</a:t>
            </a:r>
            <a:r>
              <a:rPr sz="2400" spc="-10" dirty="0">
                <a:latin typeface="Times New Roman" panose="02020603050405020304"/>
                <a:cs typeface="Times New Roman" panose="02020603050405020304"/>
              </a:rPr>
              <a:t> abdomen</a:t>
            </a:r>
            <a:endParaRPr sz="2400">
              <a:latin typeface="Times New Roman" panose="02020603050405020304"/>
              <a:cs typeface="Times New Roman" panose="02020603050405020304"/>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553748" y="399288"/>
            <a:ext cx="8243089" cy="59260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rá veľryba význam Trúchliť human brain vs cpu adresár predstavovať  postro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9890" y="219075"/>
            <a:ext cx="11567160" cy="6506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362200"/>
            <a:ext cx="7581900" cy="2800767"/>
          </a:xfrm>
          <a:prstGeom prst="rect">
            <a:avLst/>
          </a:prstGeom>
        </p:spPr>
        <p:txBody>
          <a:bodyPr wrap="square">
            <a:spAutoFit/>
          </a:bodyPr>
          <a:lstStyle/>
          <a:p>
            <a:r>
              <a:rPr lang="en-US" sz="8800" b="1" dirty="0">
                <a:effectLst/>
                <a:latin typeface="Times New Roman" panose="02020603050405020304" pitchFamily="18" charset="0"/>
                <a:ea typeface="Calibri" panose="020F0502020204030204" pitchFamily="34" charset="0"/>
              </a:rPr>
              <a:t>THANK YOU</a:t>
            </a:r>
            <a:endParaRPr lang="en-US" sz="8800" b="1" dirty="0">
              <a:effectLst/>
              <a:latin typeface="Times New Roman" panose="02020603050405020304" pitchFamily="18" charset="0"/>
              <a:ea typeface="Calibri" panose="020F0502020204030204" pitchFamily="34" charset="0"/>
            </a:endParaRPr>
          </a:p>
          <a:p>
            <a:endParaRPr lang="en-IN" sz="8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p:nvPr/>
        </p:nvGraphicFramePr>
        <p:xfrm>
          <a:off x="188595" y="169545"/>
          <a:ext cx="11802745" cy="6689090"/>
        </p:xfrm>
        <a:graphic>
          <a:graphicData uri="http://schemas.openxmlformats.org/presentationml/2006/ole">
            <mc:AlternateContent xmlns:mc="http://schemas.openxmlformats.org/markup-compatibility/2006">
              <mc:Choice xmlns:v="urn:schemas-microsoft-com:vml" Requires="v">
                <p:oleObj spid="_x0000_s4" name="" r:id="rId1" imgW="10610850" imgH="6292850" progId="Paint.Picture">
                  <p:embed/>
                </p:oleObj>
              </mc:Choice>
              <mc:Fallback>
                <p:oleObj name="" r:id="rId1" imgW="10610850" imgH="6292850" progId="Paint.Picture">
                  <p:embed/>
                  <p:pic>
                    <p:nvPicPr>
                      <p:cNvPr id="0" name="Picture 3"/>
                      <p:cNvPicPr/>
                      <p:nvPr/>
                    </p:nvPicPr>
                    <p:blipFill>
                      <a:blip r:embed="rId2"/>
                      <a:stretch>
                        <a:fillRect/>
                      </a:stretch>
                    </p:blipFill>
                    <p:spPr>
                      <a:xfrm>
                        <a:off x="188595" y="169545"/>
                        <a:ext cx="11802745" cy="668909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380" y="1106805"/>
            <a:ext cx="11048365" cy="4352290"/>
          </a:xfrm>
          <a:prstGeom prst="rect">
            <a:avLst/>
          </a:prstGeom>
          <a:noFill/>
        </p:spPr>
        <p:txBody>
          <a:bodyPr wrap="square">
            <a:noAutofit/>
          </a:bodyPr>
          <a:lstStyle/>
          <a:p>
            <a:pPr marL="457200" indent="-457200" algn="just">
              <a:buFont typeface="Arial" panose="020B0604020202020204" pitchFamily="34" charset="0"/>
              <a:buChar char="•"/>
            </a:pPr>
            <a:r>
              <a:rPr lang="en-US" sz="2400" dirty="0">
                <a:solidFill>
                  <a:schemeClr val="accent2"/>
                </a:solidFill>
                <a:latin typeface="Times New Roman" panose="02020603050405020304" pitchFamily="18" charset="0"/>
                <a:cs typeface="Times New Roman" panose="02020603050405020304" pitchFamily="18" charset="0"/>
              </a:rPr>
              <a:t>CPU i</a:t>
            </a:r>
            <a:r>
              <a:rPr lang="en-US" sz="2400" dirty="0">
                <a:latin typeface="Times New Roman" panose="02020603050405020304" pitchFamily="18" charset="0"/>
                <a:cs typeface="Times New Roman" panose="02020603050405020304" pitchFamily="18" charset="0"/>
              </a:rPr>
              <a:t>s the brain of a computer, containing all the circuitry needed to process input, store data, and output the results. </a:t>
            </a: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CPU is constantly </a:t>
            </a:r>
            <a:r>
              <a:rPr lang="en-US" sz="2400" i="1" dirty="0">
                <a:solidFill>
                  <a:schemeClr val="accent2"/>
                </a:solidFill>
                <a:latin typeface="Times New Roman" panose="02020603050405020304" pitchFamily="18" charset="0"/>
                <a:cs typeface="Times New Roman" panose="02020603050405020304" pitchFamily="18" charset="0"/>
              </a:rPr>
              <a:t>following instructions </a:t>
            </a:r>
            <a:r>
              <a:rPr lang="en-US" sz="2400" dirty="0">
                <a:latin typeface="Times New Roman" panose="02020603050405020304" pitchFamily="18" charset="0"/>
                <a:cs typeface="Times New Roman" panose="02020603050405020304" pitchFamily="18" charset="0"/>
              </a:rPr>
              <a:t>of computer programs that inform as to which data needs to be processed and how. </a:t>
            </a: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chemeClr val="accent2"/>
                </a:solidFill>
                <a:latin typeface="Times New Roman" panose="02020603050405020304" pitchFamily="18" charset="0"/>
                <a:cs typeface="Times New Roman" panose="02020603050405020304" pitchFamily="18" charset="0"/>
              </a:rPr>
              <a:t>memory capacity </a:t>
            </a:r>
            <a:r>
              <a:rPr lang="en-US" sz="2400" dirty="0">
                <a:latin typeface="Times New Roman" panose="02020603050405020304" pitchFamily="18" charset="0"/>
                <a:cs typeface="Times New Roman" panose="02020603050405020304" pitchFamily="18" charset="0"/>
              </a:rPr>
              <a:t>of a </a:t>
            </a:r>
            <a:r>
              <a:rPr lang="en-US" sz="2400" i="1" dirty="0">
                <a:latin typeface="Times New Roman" panose="02020603050405020304" pitchFamily="18" charset="0"/>
                <a:cs typeface="Times New Roman" panose="02020603050405020304" pitchFamily="18" charset="0"/>
              </a:rPr>
              <a:t>human brain</a:t>
            </a:r>
            <a:r>
              <a:rPr lang="en-US" sz="2400" dirty="0">
                <a:latin typeface="Times New Roman" panose="02020603050405020304" pitchFamily="18" charset="0"/>
                <a:cs typeface="Times New Roman" panose="02020603050405020304" pitchFamily="18" charset="0"/>
              </a:rPr>
              <a:t> was testified to be equal to </a:t>
            </a:r>
            <a:r>
              <a:rPr lang="en-US" sz="2400" i="1" dirty="0">
                <a:latin typeface="Times New Roman" panose="02020603050405020304" pitchFamily="18" charset="0"/>
                <a:cs typeface="Times New Roman" panose="02020603050405020304" pitchFamily="18" charset="0"/>
              </a:rPr>
              <a:t>2.5 petabytes</a:t>
            </a:r>
            <a:r>
              <a:rPr lang="en-US" sz="2400" dirty="0">
                <a:latin typeface="Times New Roman" panose="02020603050405020304" pitchFamily="18" charset="0"/>
                <a:cs typeface="Times New Roman" panose="02020603050405020304" pitchFamily="18" charset="0"/>
              </a:rPr>
              <a:t>, which is equivalent to </a:t>
            </a:r>
            <a:r>
              <a:rPr lang="en-US" sz="2400" i="1" dirty="0">
                <a:latin typeface="Times New Roman" panose="02020603050405020304" pitchFamily="18" charset="0"/>
                <a:cs typeface="Times New Roman" panose="02020603050405020304" pitchFamily="18" charset="0"/>
              </a:rPr>
              <a:t>2.5 million gigabytes</a:t>
            </a:r>
            <a:r>
              <a:rPr lang="en-US" sz="2400" dirty="0">
                <a:latin typeface="Times New Roman" panose="02020603050405020304" pitchFamily="18" charset="0"/>
                <a:cs typeface="Times New Roman" panose="02020603050405020304" pitchFamily="18" charset="0"/>
              </a:rPr>
              <a:t> of memory.</a:t>
            </a: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Comparing computer and brain </a:t>
            </a:r>
            <a:r>
              <a:rPr lang="en-US" sz="2400" b="1" i="1" dirty="0">
                <a:latin typeface="Times New Roman" panose="02020603050405020304" pitchFamily="18" charset="0"/>
                <a:cs typeface="Times New Roman" panose="02020603050405020304" pitchFamily="18" charset="0"/>
              </a:rPr>
              <a:t>frequencies</a:t>
            </a:r>
            <a:r>
              <a:rPr lang="en-US" sz="2400" dirty="0">
                <a:latin typeface="Times New Roman" panose="02020603050405020304" pitchFamily="18" charset="0"/>
                <a:cs typeface="Times New Roman" panose="02020603050405020304" pitchFamily="18" charset="0"/>
              </a:rPr>
              <a:t>, Bostrom noted that</a:t>
            </a:r>
            <a:r>
              <a:rPr lang="en-IN" altLang="en-US" sz="2400" dirty="0">
                <a:latin typeface="Times New Roman" panose="02020603050405020304" pitchFamily="18" charset="0"/>
                <a:cs typeface="Times New Roman" panose="02020603050405020304" pitchFamily="18" charset="0"/>
              </a:rPr>
              <a:t>:</a:t>
            </a:r>
            <a:endParaRPr lang="en-IN" altLang="en-US" sz="24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IN" altLang="en-US" sz="2400" dirty="0">
              <a:latin typeface="Times New Roman" panose="02020603050405020304" pitchFamily="18" charset="0"/>
              <a:cs typeface="Times New Roman" panose="02020603050405020304" pitchFamily="18" charset="0"/>
            </a:endParaRPr>
          </a:p>
          <a:p>
            <a:pPr indent="0" algn="ctr">
              <a:buNone/>
            </a:pPr>
            <a:r>
              <a:rPr lang="en-US" sz="2400" i="1" dirty="0">
                <a:latin typeface="Times New Roman" panose="02020603050405020304" pitchFamily="18" charset="0"/>
                <a:cs typeface="Times New Roman" panose="02020603050405020304" pitchFamily="18" charset="0"/>
              </a:rPr>
              <a:t> “biological neurons operate at a peak speed of about 200 Hz, a full seven orders of magnitude </a:t>
            </a:r>
            <a:r>
              <a:rPr lang="en-US" sz="2400" b="1" i="1" dirty="0">
                <a:latin typeface="Times New Roman" panose="02020603050405020304" pitchFamily="18" charset="0"/>
                <a:cs typeface="Times New Roman" panose="02020603050405020304" pitchFamily="18" charset="0"/>
              </a:rPr>
              <a:t>slower</a:t>
            </a:r>
            <a:r>
              <a:rPr lang="en-US" sz="2400" i="1" dirty="0">
                <a:latin typeface="Times New Roman" panose="02020603050405020304" pitchFamily="18" charset="0"/>
                <a:cs typeface="Times New Roman" panose="02020603050405020304" pitchFamily="18" charset="0"/>
              </a:rPr>
              <a:t> than a modern microprocessor (∼2 GHz)”.</a:t>
            </a:r>
            <a:endParaRPr lang="en-IN" sz="2400" i="1"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627380" y="186055"/>
            <a:ext cx="11426825" cy="920115"/>
          </a:xfrm>
          <a:prstGeom prst="rect">
            <a:avLst/>
          </a:prstGeom>
          <a:noFill/>
        </p:spPr>
        <p:txBody>
          <a:bodyPr wrap="square" rtlCol="0">
            <a:noAutofit/>
          </a:bodyPr>
          <a:p>
            <a:pPr algn="r"/>
            <a:r>
              <a:rPr lang="en-IN" altLang="en-US" sz="4800" b="1">
                <a:solidFill>
                  <a:srgbClr val="00B050"/>
                </a:solidFill>
                <a:latin typeface="+mj-lt"/>
                <a:ea typeface="+mj-ea"/>
                <a:cs typeface="+mj-cs"/>
              </a:rPr>
              <a:t>BRAIN</a:t>
            </a:r>
            <a:r>
              <a:rPr lang="en-IN" altLang="en-US" sz="4800" b="1">
                <a:solidFill>
                  <a:srgbClr val="00B050"/>
                </a:solidFill>
                <a:latin typeface="+mj-lt"/>
                <a:ea typeface="+mj-ea"/>
                <a:cs typeface="+mj-cs"/>
                <a:sym typeface="+mn-ea"/>
              </a:rPr>
              <a:t> AS A CPU SYSTEM</a:t>
            </a:r>
            <a:endParaRPr lang="en-IN" altLang="en-US" sz="4800" b="1">
              <a:solidFill>
                <a:srgbClr val="00B050"/>
              </a:solidFill>
              <a:latin typeface="+mj-lt"/>
              <a:ea typeface="+mj-ea"/>
              <a:cs typeface="+mj-cs"/>
            </a:endParaRPr>
          </a:p>
          <a:p>
            <a:pPr algn="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40182</Words>
  <Application>WPS Presentation</Application>
  <PresentationFormat>Widescreen</PresentationFormat>
  <Paragraphs>577</Paragraphs>
  <Slides>70</Slides>
  <Notes>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5</vt:i4>
      </vt:variant>
      <vt:variant>
        <vt:lpstr>幻灯片标题</vt:lpstr>
      </vt:variant>
      <vt:variant>
        <vt:i4>70</vt:i4>
      </vt:variant>
    </vt:vector>
  </HeadingPairs>
  <TitlesOfParts>
    <vt:vector size="95" baseType="lpstr">
      <vt:lpstr>Arial</vt:lpstr>
      <vt:lpstr>SimSun</vt:lpstr>
      <vt:lpstr>Wingdings</vt:lpstr>
      <vt:lpstr>Wingdings</vt:lpstr>
      <vt:lpstr>Times New Roman</vt:lpstr>
      <vt:lpstr>Times New Roman</vt:lpstr>
      <vt:lpstr>Calibri</vt:lpstr>
      <vt:lpstr>Calibri Light</vt:lpstr>
      <vt:lpstr>Microsoft YaHei</vt:lpstr>
      <vt:lpstr>Arial Unicode MS</vt:lpstr>
      <vt:lpstr>Aparajita</vt:lpstr>
      <vt:lpstr>Nirmala UI</vt:lpstr>
      <vt:lpstr>inherit</vt:lpstr>
      <vt:lpstr>Segoe Print</vt:lpstr>
      <vt:lpstr>Arial MT</vt:lpstr>
      <vt:lpstr>Calibri</vt:lpstr>
      <vt:lpstr>Calibri Light</vt:lpstr>
      <vt:lpstr>Cambria</vt:lpstr>
      <vt:lpstr>Tahoma</vt:lpstr>
      <vt:lpstr>Office Theme</vt:lpstr>
      <vt:lpstr>Paint.Picture</vt:lpstr>
      <vt:lpstr>Paint.Picture</vt:lpstr>
      <vt:lpstr>Paint.Picture</vt:lpstr>
      <vt:lpstr>Paint.Picture</vt:lpstr>
      <vt:lpstr>Paint.Picture</vt:lpstr>
      <vt:lpstr>           </vt:lpstr>
      <vt:lpstr>OVERVIEW</vt:lpstr>
      <vt:lpstr>Human Organ Systems and Bio designs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LUNGS AS A PURIFICATION SYSTEM</vt:lpstr>
      <vt:lpstr>PowerPoint 演示文稿</vt:lpstr>
      <vt:lpstr>How the Lungs Work</vt:lpstr>
      <vt:lpstr>PowerPoint 演示文稿</vt:lpstr>
      <vt:lpstr>PowerPoint 演示文稿</vt:lpstr>
      <vt:lpstr>PowerPoint 演示文稿</vt:lpstr>
      <vt:lpstr>PowerPoint 演示文稿</vt:lpstr>
      <vt:lpstr>GAS EXCHANGE MECHANISMS:</vt:lpstr>
      <vt:lpstr>PowerPoint 演示文稿</vt:lpstr>
      <vt:lpstr>Spirometry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Ventilators</vt:lpstr>
      <vt:lpstr>Face mask ventilator</vt:lpstr>
      <vt:lpstr>Manual Resuscitator Bags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FOR ENGINEERS MODULE 2</dc:title>
  <dc:creator>RADHIHARI</dc:creator>
  <cp:lastModifiedBy>Srividya Ramisetty</cp:lastModifiedBy>
  <cp:revision>91</cp:revision>
  <dcterms:created xsi:type="dcterms:W3CDTF">2023-05-03T04:56:00Z</dcterms:created>
  <dcterms:modified xsi:type="dcterms:W3CDTF">2024-07-05T03:57:57Z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7F450AB0C8104BDD94BA47F7A98306CF_12</vt:lpwstr>
  </property>
  <property fmtid="{D5CDD505-2E9C-101B-9397-08002B2CF9AE}" pid="3" name="KSOProductBuildVer">
    <vt:lpwstr>1033-12.2.0.13472</vt:lpwstr>
  </property>
</Properties>
</file>